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7" r:id="rId1"/>
  </p:sldMasterIdLst>
  <p:notesMasterIdLst>
    <p:notesMasterId r:id="rId61"/>
  </p:notesMasterIdLst>
  <p:sldIdLst>
    <p:sldId id="256" r:id="rId2"/>
    <p:sldId id="257" r:id="rId3"/>
    <p:sldId id="258" r:id="rId4"/>
    <p:sldId id="259" r:id="rId5"/>
    <p:sldId id="295" r:id="rId6"/>
    <p:sldId id="260" r:id="rId7"/>
    <p:sldId id="261" r:id="rId8"/>
    <p:sldId id="263" r:id="rId9"/>
    <p:sldId id="264" r:id="rId10"/>
    <p:sldId id="265" r:id="rId11"/>
    <p:sldId id="266" r:id="rId12"/>
    <p:sldId id="267" r:id="rId13"/>
    <p:sldId id="268" r:id="rId14"/>
    <p:sldId id="270" r:id="rId15"/>
    <p:sldId id="269" r:id="rId16"/>
    <p:sldId id="271" r:id="rId17"/>
    <p:sldId id="272" r:id="rId18"/>
    <p:sldId id="274" r:id="rId19"/>
    <p:sldId id="273" r:id="rId20"/>
    <p:sldId id="275" r:id="rId21"/>
    <p:sldId id="279" r:id="rId22"/>
    <p:sldId id="276" r:id="rId23"/>
    <p:sldId id="277" r:id="rId24"/>
    <p:sldId id="281" r:id="rId25"/>
    <p:sldId id="280" r:id="rId26"/>
    <p:sldId id="282" r:id="rId27"/>
    <p:sldId id="283" r:id="rId28"/>
    <p:sldId id="296" r:id="rId29"/>
    <p:sldId id="297" r:id="rId30"/>
    <p:sldId id="284" r:id="rId31"/>
    <p:sldId id="285" r:id="rId32"/>
    <p:sldId id="286" r:id="rId33"/>
    <p:sldId id="287" r:id="rId34"/>
    <p:sldId id="288" r:id="rId35"/>
    <p:sldId id="289" r:id="rId36"/>
    <p:sldId id="290" r:id="rId37"/>
    <p:sldId id="291" r:id="rId38"/>
    <p:sldId id="292" r:id="rId39"/>
    <p:sldId id="293" r:id="rId40"/>
    <p:sldId id="294" r:id="rId41"/>
    <p:sldId id="298" r:id="rId42"/>
    <p:sldId id="299" r:id="rId43"/>
    <p:sldId id="300" r:id="rId44"/>
    <p:sldId id="301" r:id="rId45"/>
    <p:sldId id="302" r:id="rId46"/>
    <p:sldId id="303" r:id="rId47"/>
    <p:sldId id="305" r:id="rId48"/>
    <p:sldId id="306" r:id="rId49"/>
    <p:sldId id="307" r:id="rId50"/>
    <p:sldId id="310" r:id="rId51"/>
    <p:sldId id="308" r:id="rId52"/>
    <p:sldId id="309" r:id="rId53"/>
    <p:sldId id="311" r:id="rId54"/>
    <p:sldId id="312" r:id="rId55"/>
    <p:sldId id="313" r:id="rId56"/>
    <p:sldId id="314" r:id="rId57"/>
    <p:sldId id="315" r:id="rId58"/>
    <p:sldId id="316" r:id="rId59"/>
    <p:sldId id="317" r:id="rId6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75"/>
  </p:normalViewPr>
  <p:slideViewPr>
    <p:cSldViewPr snapToGrid="0" snapToObjects="1">
      <p:cViewPr>
        <p:scale>
          <a:sx n="140" d="100"/>
          <a:sy n="140" d="100"/>
        </p:scale>
        <p:origin x="840"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11E31-805D-F142-B38C-CEE49FA1795B}" type="datetimeFigureOut">
              <a:rPr lang="en-US" smtClean="0"/>
              <a:t>4/22/19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81C94-C4DF-C941-83D1-1E0605556DC1}" type="slidenum">
              <a:rPr lang="en-US" smtClean="0"/>
              <a:t>‹#›</a:t>
            </a:fld>
            <a:endParaRPr lang="en-US"/>
          </a:p>
        </p:txBody>
      </p:sp>
    </p:spTree>
    <p:extLst>
      <p:ext uri="{BB962C8B-B14F-4D97-AF65-F5344CB8AC3E}">
        <p14:creationId xmlns:p14="http://schemas.microsoft.com/office/powerpoint/2010/main" val="425772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have a water management plan for your hospital. </a:t>
            </a:r>
          </a:p>
        </p:txBody>
      </p:sp>
      <p:sp>
        <p:nvSpPr>
          <p:cNvPr id="4" name="Slide Number Placeholder 3"/>
          <p:cNvSpPr>
            <a:spLocks noGrp="1"/>
          </p:cNvSpPr>
          <p:nvPr>
            <p:ph type="sldNum" sz="quarter" idx="5"/>
          </p:nvPr>
        </p:nvSpPr>
        <p:spPr/>
        <p:txBody>
          <a:bodyPr/>
          <a:lstStyle/>
          <a:p>
            <a:fld id="{12781C94-C4DF-C941-83D1-1E0605556DC1}" type="slidenum">
              <a:rPr lang="en-US" smtClean="0"/>
              <a:t>3</a:t>
            </a:fld>
            <a:endParaRPr lang="en-US"/>
          </a:p>
        </p:txBody>
      </p:sp>
    </p:spTree>
    <p:extLst>
      <p:ext uri="{BB962C8B-B14F-4D97-AF65-F5344CB8AC3E}">
        <p14:creationId xmlns:p14="http://schemas.microsoft.com/office/powerpoint/2010/main" val="419725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81C94-C4DF-C941-83D1-1E0605556DC1}" type="slidenum">
              <a:rPr lang="en-US" smtClean="0"/>
              <a:t>32</a:t>
            </a:fld>
            <a:endParaRPr lang="en-US"/>
          </a:p>
        </p:txBody>
      </p:sp>
    </p:spTree>
    <p:extLst>
      <p:ext uri="{BB962C8B-B14F-4D97-AF65-F5344CB8AC3E}">
        <p14:creationId xmlns:p14="http://schemas.microsoft.com/office/powerpoint/2010/main" val="375221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 level means a follow up survey by TJC</a:t>
            </a:r>
          </a:p>
          <a:p>
            <a:r>
              <a:rPr lang="en-US" dirty="0"/>
              <a:t>About one half were </a:t>
            </a:r>
            <a:r>
              <a:rPr lang="en-US" dirty="0" err="1"/>
              <a:t>environmtal</a:t>
            </a:r>
            <a:r>
              <a:rPr lang="en-US" dirty="0"/>
              <a:t> – Blocked elect panels, Unsecure cylinders, Ext. Cord tripping, Stained ceiling, call cords</a:t>
            </a:r>
          </a:p>
        </p:txBody>
      </p:sp>
      <p:sp>
        <p:nvSpPr>
          <p:cNvPr id="4" name="Slide Number Placeholder 3"/>
          <p:cNvSpPr>
            <a:spLocks noGrp="1"/>
          </p:cNvSpPr>
          <p:nvPr>
            <p:ph type="sldNum" sz="quarter" idx="5"/>
          </p:nvPr>
        </p:nvSpPr>
        <p:spPr/>
        <p:txBody>
          <a:bodyPr/>
          <a:lstStyle/>
          <a:p>
            <a:fld id="{12781C94-C4DF-C941-83D1-1E0605556DC1}" type="slidenum">
              <a:rPr lang="en-US" smtClean="0"/>
              <a:t>4</a:t>
            </a:fld>
            <a:endParaRPr lang="en-US"/>
          </a:p>
        </p:txBody>
      </p:sp>
    </p:spTree>
    <p:extLst>
      <p:ext uri="{BB962C8B-B14F-4D97-AF65-F5344CB8AC3E}">
        <p14:creationId xmlns:p14="http://schemas.microsoft.com/office/powerpoint/2010/main" val="367179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81C94-C4DF-C941-83D1-1E0605556DC1}" type="slidenum">
              <a:rPr lang="en-US" smtClean="0"/>
              <a:t>5</a:t>
            </a:fld>
            <a:endParaRPr lang="en-US"/>
          </a:p>
        </p:txBody>
      </p:sp>
    </p:spTree>
    <p:extLst>
      <p:ext uri="{BB962C8B-B14F-4D97-AF65-F5344CB8AC3E}">
        <p14:creationId xmlns:p14="http://schemas.microsoft.com/office/powerpoint/2010/main" val="108091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High category up  from 4.70, moderate down from 37.41 and low stable  from 57.67  ITL is up from 0.22%</a:t>
            </a:r>
          </a:p>
        </p:txBody>
      </p:sp>
      <p:sp>
        <p:nvSpPr>
          <p:cNvPr id="4" name="Slide Number Placeholder 3"/>
          <p:cNvSpPr>
            <a:spLocks noGrp="1"/>
          </p:cNvSpPr>
          <p:nvPr>
            <p:ph type="sldNum" sz="quarter" idx="5"/>
          </p:nvPr>
        </p:nvSpPr>
        <p:spPr/>
        <p:txBody>
          <a:bodyPr/>
          <a:lstStyle/>
          <a:p>
            <a:fld id="{12781C94-C4DF-C941-83D1-1E0605556DC1}" type="slidenum">
              <a:rPr lang="en-US" smtClean="0"/>
              <a:t>6</a:t>
            </a:fld>
            <a:endParaRPr lang="en-US"/>
          </a:p>
        </p:txBody>
      </p:sp>
    </p:spTree>
    <p:extLst>
      <p:ext uri="{BB962C8B-B14F-4D97-AF65-F5344CB8AC3E}">
        <p14:creationId xmlns:p14="http://schemas.microsoft.com/office/powerpoint/2010/main" val="421433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 02.06.01 Ligature: 54% in the bathroom, door, hinge, handle, etc.</a:t>
            </a:r>
          </a:p>
          <a:p>
            <a:r>
              <a:rPr lang="en-US" dirty="0"/>
              <a:t>EC.20.05.01 Pressure relationships, RPT’s, Labeling utilities, etc.</a:t>
            </a:r>
          </a:p>
          <a:p>
            <a:r>
              <a:rPr lang="en-US" dirty="0"/>
              <a:t>EC.02.05.09 Cylinder handling, discrepancy follow up, door signage, </a:t>
            </a:r>
          </a:p>
          <a:p>
            <a:r>
              <a:rPr lang="en-US" dirty="0"/>
              <a:t>EC.02.03.03 Fire drill timing, 3</a:t>
            </a:r>
            <a:r>
              <a:rPr lang="en-US" baseline="30000" dirty="0"/>
              <a:t>rd</a:t>
            </a:r>
            <a:r>
              <a:rPr lang="en-US" dirty="0"/>
              <a:t> shift bells silent, follow up on critique issues.</a:t>
            </a:r>
          </a:p>
        </p:txBody>
      </p:sp>
      <p:sp>
        <p:nvSpPr>
          <p:cNvPr id="4" name="Slide Number Placeholder 3"/>
          <p:cNvSpPr>
            <a:spLocks noGrp="1"/>
          </p:cNvSpPr>
          <p:nvPr>
            <p:ph type="sldNum" sz="quarter" idx="5"/>
          </p:nvPr>
        </p:nvSpPr>
        <p:spPr/>
        <p:txBody>
          <a:bodyPr/>
          <a:lstStyle/>
          <a:p>
            <a:fld id="{12781C94-C4DF-C941-83D1-1E0605556DC1}" type="slidenum">
              <a:rPr lang="en-US" smtClean="0"/>
              <a:t>7</a:t>
            </a:fld>
            <a:endParaRPr lang="en-US"/>
          </a:p>
        </p:txBody>
      </p:sp>
    </p:spTree>
    <p:extLst>
      <p:ext uri="{BB962C8B-B14F-4D97-AF65-F5344CB8AC3E}">
        <p14:creationId xmlns:p14="http://schemas.microsoft.com/office/powerpoint/2010/main" val="32906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4 of the 10 listed are ILSM related. </a:t>
            </a:r>
          </a:p>
        </p:txBody>
      </p:sp>
      <p:sp>
        <p:nvSpPr>
          <p:cNvPr id="4" name="Slide Number Placeholder 3"/>
          <p:cNvSpPr>
            <a:spLocks noGrp="1"/>
          </p:cNvSpPr>
          <p:nvPr>
            <p:ph type="sldNum" sz="quarter" idx="5"/>
          </p:nvPr>
        </p:nvSpPr>
        <p:spPr/>
        <p:txBody>
          <a:bodyPr/>
          <a:lstStyle/>
          <a:p>
            <a:fld id="{12781C94-C4DF-C941-83D1-1E0605556DC1}" type="slidenum">
              <a:rPr lang="en-US" smtClean="0"/>
              <a:t>8</a:t>
            </a:fld>
            <a:endParaRPr lang="en-US"/>
          </a:p>
        </p:txBody>
      </p:sp>
    </p:spTree>
    <p:extLst>
      <p:ext uri="{BB962C8B-B14F-4D97-AF65-F5344CB8AC3E}">
        <p14:creationId xmlns:p14="http://schemas.microsoft.com/office/powerpoint/2010/main" val="360425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hospitals struggle with this standard.</a:t>
            </a:r>
          </a:p>
        </p:txBody>
      </p:sp>
      <p:sp>
        <p:nvSpPr>
          <p:cNvPr id="4" name="Slide Number Placeholder 3"/>
          <p:cNvSpPr>
            <a:spLocks noGrp="1"/>
          </p:cNvSpPr>
          <p:nvPr>
            <p:ph type="sldNum" sz="quarter" idx="5"/>
          </p:nvPr>
        </p:nvSpPr>
        <p:spPr/>
        <p:txBody>
          <a:bodyPr/>
          <a:lstStyle/>
          <a:p>
            <a:fld id="{12781C94-C4DF-C941-83D1-1E0605556DC1}" type="slidenum">
              <a:rPr lang="en-US" smtClean="0"/>
              <a:t>14</a:t>
            </a:fld>
            <a:endParaRPr lang="en-US"/>
          </a:p>
        </p:txBody>
      </p:sp>
    </p:spTree>
    <p:extLst>
      <p:ext uri="{BB962C8B-B14F-4D97-AF65-F5344CB8AC3E}">
        <p14:creationId xmlns:p14="http://schemas.microsoft.com/office/powerpoint/2010/main" val="123165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misunderstood standard Corrosive chemical only</a:t>
            </a:r>
          </a:p>
        </p:txBody>
      </p:sp>
      <p:sp>
        <p:nvSpPr>
          <p:cNvPr id="4" name="Slide Number Placeholder 3"/>
          <p:cNvSpPr>
            <a:spLocks noGrp="1"/>
          </p:cNvSpPr>
          <p:nvPr>
            <p:ph type="sldNum" sz="quarter" idx="5"/>
          </p:nvPr>
        </p:nvSpPr>
        <p:spPr/>
        <p:txBody>
          <a:bodyPr/>
          <a:lstStyle/>
          <a:p>
            <a:fld id="{12781C94-C4DF-C941-83D1-1E0605556DC1}" type="slidenum">
              <a:rPr lang="en-US" smtClean="0"/>
              <a:t>15</a:t>
            </a:fld>
            <a:endParaRPr lang="en-US"/>
          </a:p>
        </p:txBody>
      </p:sp>
    </p:spTree>
    <p:extLst>
      <p:ext uri="{BB962C8B-B14F-4D97-AF65-F5344CB8AC3E}">
        <p14:creationId xmlns:p14="http://schemas.microsoft.com/office/powerpoint/2010/main" val="189857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 4 Include 110 code and OEM recommendations also check from ambient at least 40 degrees.</a:t>
            </a:r>
          </a:p>
        </p:txBody>
      </p:sp>
      <p:sp>
        <p:nvSpPr>
          <p:cNvPr id="4" name="Slide Number Placeholder 3"/>
          <p:cNvSpPr>
            <a:spLocks noGrp="1"/>
          </p:cNvSpPr>
          <p:nvPr>
            <p:ph type="sldNum" sz="quarter" idx="5"/>
          </p:nvPr>
        </p:nvSpPr>
        <p:spPr/>
        <p:txBody>
          <a:bodyPr/>
          <a:lstStyle/>
          <a:p>
            <a:fld id="{12781C94-C4DF-C941-83D1-1E0605556DC1}" type="slidenum">
              <a:rPr lang="en-US" smtClean="0"/>
              <a:t>27</a:t>
            </a:fld>
            <a:endParaRPr lang="en-US"/>
          </a:p>
        </p:txBody>
      </p:sp>
    </p:spTree>
    <p:extLst>
      <p:ext uri="{BB962C8B-B14F-4D97-AF65-F5344CB8AC3E}">
        <p14:creationId xmlns:p14="http://schemas.microsoft.com/office/powerpoint/2010/main" val="2323723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pt-template-tit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0" y="2017541"/>
            <a:ext cx="3886200" cy="606109"/>
          </a:xfrm>
        </p:spPr>
        <p:txBody>
          <a:bodyPr>
            <a:noAutofit/>
          </a:bodyPr>
          <a:lstStyle>
            <a:lvl1pPr marL="0" indent="0">
              <a:buFont typeface="Arial"/>
              <a:buNone/>
              <a:defRPr sz="2400">
                <a:solidFill>
                  <a:schemeClr val="bg1"/>
                </a:solidFill>
                <a:latin typeface="Calibri"/>
                <a:cs typeface="Calibri"/>
              </a:defRPr>
            </a:lvl1pPr>
          </a:lstStyle>
          <a:p>
            <a:r>
              <a:rPr lang="en-US"/>
              <a:t>Click to edit Master title style</a:t>
            </a:r>
            <a:endParaRPr lang="en-US" dirty="0"/>
          </a:p>
        </p:txBody>
      </p:sp>
      <p:sp>
        <p:nvSpPr>
          <p:cNvPr id="3" name="Subtitle 2"/>
          <p:cNvSpPr>
            <a:spLocks noGrp="1"/>
          </p:cNvSpPr>
          <p:nvPr>
            <p:ph type="subTitle" idx="1"/>
          </p:nvPr>
        </p:nvSpPr>
        <p:spPr>
          <a:xfrm>
            <a:off x="4572000" y="2458989"/>
            <a:ext cx="3886200" cy="1752600"/>
          </a:xfrm>
        </p:spPr>
        <p:txBody>
          <a:bodyPr>
            <a:normAutofit/>
          </a:bodyPr>
          <a:lstStyle>
            <a:lvl1pPr marL="0" indent="0" algn="l">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Box 4"/>
          <p:cNvSpPr txBox="1"/>
          <p:nvPr/>
        </p:nvSpPr>
        <p:spPr>
          <a:xfrm>
            <a:off x="423335" y="6307667"/>
            <a:ext cx="2314222" cy="246221"/>
          </a:xfrm>
          <a:prstGeom prst="rect">
            <a:avLst/>
          </a:prstGeom>
          <a:noFill/>
        </p:spPr>
        <p:txBody>
          <a:bodyPr wrap="square" rtlCol="0">
            <a:spAutoFit/>
          </a:bodyPr>
          <a:lstStyle/>
          <a:p>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12292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914400" y="2017542"/>
            <a:ext cx="7315200" cy="740834"/>
          </a:xfrm>
        </p:spPr>
        <p:txBody>
          <a:bodyPr>
            <a:noAutofit/>
          </a:bodyPr>
          <a:lstStyle>
            <a:lvl1pPr marL="0" indent="0" algn="ctr">
              <a:lnSpc>
                <a:spcPct val="100000"/>
              </a:lnSpc>
              <a:buFont typeface="Arial"/>
              <a:buNone/>
              <a:defRPr sz="3200" b="1">
                <a:solidFill>
                  <a:schemeClr val="bg1"/>
                </a:solidFill>
                <a:latin typeface="Calibri"/>
                <a:cs typeface="Calibri"/>
              </a:defRPr>
            </a:lvl1pPr>
          </a:lstStyle>
          <a:p>
            <a:r>
              <a:rPr lang="en-US"/>
              <a:t>Click to edit Master title style</a:t>
            </a:r>
            <a:endParaRPr lang="en-US" dirty="0"/>
          </a:p>
        </p:txBody>
      </p:sp>
      <p:sp>
        <p:nvSpPr>
          <p:cNvPr id="5" name="TextBox 4"/>
          <p:cNvSpPr txBox="1"/>
          <p:nvPr/>
        </p:nvSpPr>
        <p:spPr>
          <a:xfrm>
            <a:off x="522113" y="6473110"/>
            <a:ext cx="1919109" cy="246221"/>
          </a:xfrm>
          <a:prstGeom prst="rect">
            <a:avLst/>
          </a:prstGeom>
          <a:noFill/>
        </p:spPr>
        <p:txBody>
          <a:bodyPr wrap="square" rtlCol="0">
            <a:spAutoFit/>
          </a:bodyPr>
          <a:lstStyle/>
          <a:p>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4220110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descr="ppt-template-footer-gra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864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30031"/>
            <a:ext cx="8229600" cy="3860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234CC294-07E0-5947-9652-3F576400960A}" type="slidenum">
              <a:rPr lang="en-US" smtClean="0"/>
              <a:pPr>
                <a:defRPr/>
              </a:pPr>
              <a:t>‹#›</a:t>
            </a:fld>
            <a:endParaRPr lang="en-US" dirty="0"/>
          </a:p>
        </p:txBody>
      </p:sp>
      <p:sp>
        <p:nvSpPr>
          <p:cNvPr id="9" name="TextBox 8"/>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56420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descr="ppt-template-footer-gra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864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31800" y="143933"/>
            <a:ext cx="8229600" cy="1041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lnSpc>
                <a:spcPct val="90000"/>
              </a:lnSpc>
              <a:spcBef>
                <a:spcPct val="0"/>
              </a:spcBef>
              <a:spcAft>
                <a:spcPct val="0"/>
              </a:spcAft>
              <a:defRPr sz="3200" b="1" kern="1200">
                <a:solidFill>
                  <a:srgbClr val="FFFFFF"/>
                </a:solidFill>
                <a:latin typeface="+mj-lt"/>
                <a:ea typeface="ＭＳ Ｐゴシック" charset="0"/>
                <a:cs typeface="ＭＳ Ｐゴシック" charset="0"/>
              </a:defRPr>
            </a:lvl1pPr>
            <a:lvl2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2pPr>
            <a:lvl3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3pPr>
            <a:lvl4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4pPr>
            <a:lvl5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5pPr>
            <a:lvl6pPr marL="4572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6pPr>
            <a:lvl7pPr marL="9144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7pPr>
            <a:lvl8pPr marL="13716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8pPr>
            <a:lvl9pPr marL="18288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9pPr>
          </a:lstStyle>
          <a:p>
            <a:r>
              <a:rPr lang="en-US" dirty="0"/>
              <a:t>Click to edit Master title style</a:t>
            </a:r>
          </a:p>
        </p:txBody>
      </p:sp>
      <p:sp>
        <p:nvSpPr>
          <p:cNvPr id="8"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234CC294-07E0-5947-9652-3F576400960A}" type="slidenum">
              <a:rPr lang="en-US" smtClean="0"/>
              <a:pPr>
                <a:defRPr/>
              </a:pPr>
              <a:t>‹#›</a:t>
            </a:fld>
            <a:endParaRPr lang="en-US" dirty="0"/>
          </a:p>
        </p:txBody>
      </p:sp>
      <p:sp>
        <p:nvSpPr>
          <p:cNvPr id="9" name="TextBox 8"/>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
        <p:nvSpPr>
          <p:cNvPr id="10" name="Content Placeholder 2"/>
          <p:cNvSpPr>
            <a:spLocks noGrp="1"/>
          </p:cNvSpPr>
          <p:nvPr>
            <p:ph idx="1"/>
          </p:nvPr>
        </p:nvSpPr>
        <p:spPr>
          <a:xfrm>
            <a:off x="431800"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1"/>
          </p:nvPr>
        </p:nvSpPr>
        <p:spPr>
          <a:xfrm>
            <a:off x="4772378"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744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pic>
        <p:nvPicPr>
          <p:cNvPr id="4" name="Picture 6" descr="ppt-template-footer-gr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530031"/>
            <a:ext cx="8229600" cy="3860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D951DEE8-C82A-8148-A1D1-E6262F7EBC1D}" type="slidenum">
              <a:rPr lang="en-US" smtClean="0"/>
              <a:pPr>
                <a:defRPr/>
              </a:pPr>
              <a:t>‹#›</a:t>
            </a:fld>
            <a:endParaRPr lang="en-US" dirty="0"/>
          </a:p>
        </p:txBody>
      </p:sp>
      <p:sp>
        <p:nvSpPr>
          <p:cNvPr id="9" name="TextBox 8"/>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2893839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10" name="Picture 6" descr="ppt-template-footer-gr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234CC294-07E0-5947-9652-3F576400960A}" type="slidenum">
              <a:rPr lang="en-US" smtClean="0"/>
              <a:pPr>
                <a:defRPr/>
              </a:pPr>
              <a:t>‹#›</a:t>
            </a:fld>
            <a:endParaRPr lang="en-US" dirty="0"/>
          </a:p>
        </p:txBody>
      </p:sp>
      <p:sp>
        <p:nvSpPr>
          <p:cNvPr id="7" name="TextBox 6"/>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
        <p:nvSpPr>
          <p:cNvPr id="8" name="Content Placeholder 2"/>
          <p:cNvSpPr>
            <a:spLocks noGrp="1"/>
          </p:cNvSpPr>
          <p:nvPr>
            <p:ph idx="1"/>
          </p:nvPr>
        </p:nvSpPr>
        <p:spPr>
          <a:xfrm>
            <a:off x="431800"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1"/>
          </p:nvPr>
        </p:nvSpPr>
        <p:spPr>
          <a:xfrm>
            <a:off x="4772378"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916544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pic>
        <p:nvPicPr>
          <p:cNvPr id="4" name="Picture 6" descr="ppt-template-footer-gr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530031"/>
            <a:ext cx="8229600" cy="3860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4996424C-9B3E-2E40-90BC-38580A9BA8EC}" type="slidenum">
              <a:rPr lang="en-US" smtClean="0"/>
              <a:pPr>
                <a:defRPr/>
              </a:pPr>
              <a:t>‹#›</a:t>
            </a:fld>
            <a:endParaRPr lang="en-US" dirty="0"/>
          </a:p>
        </p:txBody>
      </p:sp>
      <p:sp>
        <p:nvSpPr>
          <p:cNvPr id="9" name="TextBox 8"/>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3954887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5" name="Picture 6" descr="ppt-template-footer-gra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4996424C-9B3E-2E40-90BC-38580A9BA8EC}" type="slidenum">
              <a:rPr lang="en-US" smtClean="0"/>
              <a:pPr>
                <a:defRPr/>
              </a:pPr>
              <a:t>‹#›</a:t>
            </a:fld>
            <a:endParaRPr lang="en-US" dirty="0"/>
          </a:p>
        </p:txBody>
      </p:sp>
      <p:sp>
        <p:nvSpPr>
          <p:cNvPr id="8" name="TextBox 7"/>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
        <p:nvSpPr>
          <p:cNvPr id="9" name="Content Placeholder 2"/>
          <p:cNvSpPr>
            <a:spLocks noGrp="1"/>
          </p:cNvSpPr>
          <p:nvPr>
            <p:ph idx="1"/>
          </p:nvPr>
        </p:nvSpPr>
        <p:spPr>
          <a:xfrm>
            <a:off x="431800"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1"/>
          </p:nvPr>
        </p:nvSpPr>
        <p:spPr>
          <a:xfrm>
            <a:off x="4772378"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1210603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28600" y="5513388"/>
            <a:ext cx="8686800"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6" name="Group 8"/>
          <p:cNvGrpSpPr>
            <a:grpSpLocks noChangeAspect="1"/>
          </p:cNvGrpSpPr>
          <p:nvPr/>
        </p:nvGrpSpPr>
        <p:grpSpPr bwMode="auto">
          <a:xfrm>
            <a:off x="425450" y="5853113"/>
            <a:ext cx="4603750" cy="612775"/>
            <a:chOff x="446500" y="6002045"/>
            <a:chExt cx="4163129" cy="555197"/>
          </a:xfrm>
        </p:grpSpPr>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00" y="6002045"/>
              <a:ext cx="1859081" cy="555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4">
              <a:extLst>
                <a:ext uri="{28A0092B-C50C-407E-A947-70E740481C1C}">
                  <a14:useLocalDpi xmlns:a14="http://schemas.microsoft.com/office/drawing/2010/main" val="0"/>
                </a:ext>
              </a:extLst>
            </a:blip>
            <a:srcRect t="536"/>
            <a:stretch>
              <a:fillRect/>
            </a:stretch>
          </p:blipFill>
          <p:spPr bwMode="auto">
            <a:xfrm>
              <a:off x="2824808" y="6055991"/>
              <a:ext cx="1784821" cy="467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p:nvCxnSpPr>
          <p:spPr>
            <a:xfrm flipH="1">
              <a:off x="2512274" y="6056702"/>
              <a:ext cx="0" cy="430061"/>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30031"/>
            <a:ext cx="8229600" cy="4095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0"/>
          </p:nvPr>
        </p:nvSpPr>
        <p:spPr>
          <a:xfrm>
            <a:off x="6527800" y="6070600"/>
            <a:ext cx="2133600" cy="365125"/>
          </a:xfrm>
        </p:spPr>
        <p:txBody>
          <a:bodyPr/>
          <a:lstStyle>
            <a:lvl1pPr algn="r">
              <a:defRPr sz="1200">
                <a:solidFill>
                  <a:schemeClr val="tx2"/>
                </a:solidFill>
              </a:defRPr>
            </a:lvl1pPr>
          </a:lstStyle>
          <a:p>
            <a:pPr>
              <a:defRPr/>
            </a:pPr>
            <a:fld id="{55624A6F-2A69-354F-A9B6-6D52A9F8FCA9}" type="slidenum">
              <a:rPr lang="en-US" smtClean="0"/>
              <a:pPr>
                <a:defRPr/>
              </a:pPr>
              <a:t>‹#›</a:t>
            </a:fld>
            <a:endParaRPr lang="en-US" dirty="0"/>
          </a:p>
        </p:txBody>
      </p:sp>
      <p:sp>
        <p:nvSpPr>
          <p:cNvPr id="11" name="TextBox 10"/>
          <p:cNvSpPr txBox="1"/>
          <p:nvPr/>
        </p:nvSpPr>
        <p:spPr>
          <a:xfrm>
            <a:off x="5777083" y="6141155"/>
            <a:ext cx="1984026"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Tree>
    <p:extLst>
      <p:ext uri="{BB962C8B-B14F-4D97-AF65-F5344CB8AC3E}">
        <p14:creationId xmlns:p14="http://schemas.microsoft.com/office/powerpoint/2010/main" val="2872361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228600" y="5513388"/>
            <a:ext cx="8686800"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noChangeAspect="1"/>
          </p:cNvGrpSpPr>
          <p:nvPr/>
        </p:nvGrpSpPr>
        <p:grpSpPr bwMode="auto">
          <a:xfrm>
            <a:off x="425450" y="5853113"/>
            <a:ext cx="4603750" cy="612775"/>
            <a:chOff x="446500" y="6002045"/>
            <a:chExt cx="4163129" cy="555197"/>
          </a:xfrm>
        </p:grpSpPr>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00" y="6002045"/>
              <a:ext cx="1859081" cy="555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p:cNvPicPr>
              <a:picLocks noChangeAspect="1"/>
            </p:cNvPicPr>
            <p:nvPr/>
          </p:nvPicPr>
          <p:blipFill>
            <a:blip r:embed="rId4">
              <a:extLst>
                <a:ext uri="{28A0092B-C50C-407E-A947-70E740481C1C}">
                  <a14:useLocalDpi xmlns:a14="http://schemas.microsoft.com/office/drawing/2010/main" val="0"/>
                </a:ext>
              </a:extLst>
            </a:blip>
            <a:srcRect t="536"/>
            <a:stretch>
              <a:fillRect/>
            </a:stretch>
          </p:blipFill>
          <p:spPr bwMode="auto">
            <a:xfrm>
              <a:off x="2824808" y="6055991"/>
              <a:ext cx="1784821" cy="467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2512274" y="6056702"/>
              <a:ext cx="0" cy="430061"/>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1"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
        <p:nvSpPr>
          <p:cNvPr id="12" name="Slide Number Placeholder 5"/>
          <p:cNvSpPr>
            <a:spLocks noGrp="1"/>
          </p:cNvSpPr>
          <p:nvPr>
            <p:ph type="sldNum" sz="quarter" idx="10"/>
          </p:nvPr>
        </p:nvSpPr>
        <p:spPr>
          <a:xfrm>
            <a:off x="6527800" y="6070600"/>
            <a:ext cx="2133600" cy="365125"/>
          </a:xfrm>
        </p:spPr>
        <p:txBody>
          <a:bodyPr/>
          <a:lstStyle>
            <a:lvl1pPr algn="r">
              <a:defRPr sz="1200">
                <a:solidFill>
                  <a:schemeClr val="tx2"/>
                </a:solidFill>
              </a:defRPr>
            </a:lvl1pPr>
          </a:lstStyle>
          <a:p>
            <a:pPr>
              <a:defRPr/>
            </a:pPr>
            <a:fld id="{55624A6F-2A69-354F-A9B6-6D52A9F8FCA9}" type="slidenum">
              <a:rPr lang="en-US" smtClean="0"/>
              <a:pPr>
                <a:defRPr/>
              </a:pPr>
              <a:t>‹#›</a:t>
            </a:fld>
            <a:endParaRPr lang="en-US" dirty="0"/>
          </a:p>
        </p:txBody>
      </p:sp>
      <p:sp>
        <p:nvSpPr>
          <p:cNvPr id="13" name="TextBox 12"/>
          <p:cNvSpPr txBox="1"/>
          <p:nvPr/>
        </p:nvSpPr>
        <p:spPr>
          <a:xfrm>
            <a:off x="5777083" y="6141155"/>
            <a:ext cx="1984026"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
        <p:nvSpPr>
          <p:cNvPr id="14" name="Content Placeholder 2"/>
          <p:cNvSpPr>
            <a:spLocks noGrp="1"/>
          </p:cNvSpPr>
          <p:nvPr>
            <p:ph idx="1"/>
          </p:nvPr>
        </p:nvSpPr>
        <p:spPr>
          <a:xfrm>
            <a:off x="431800"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1"/>
          </p:nvPr>
        </p:nvSpPr>
        <p:spPr>
          <a:xfrm>
            <a:off x="4772378"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362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28600" y="5513388"/>
            <a:ext cx="8686800"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6" name="Group 8"/>
          <p:cNvGrpSpPr>
            <a:grpSpLocks noChangeAspect="1"/>
          </p:cNvGrpSpPr>
          <p:nvPr/>
        </p:nvGrpSpPr>
        <p:grpSpPr bwMode="auto">
          <a:xfrm>
            <a:off x="425450" y="5853113"/>
            <a:ext cx="4603750" cy="612775"/>
            <a:chOff x="446500" y="6002045"/>
            <a:chExt cx="4163129" cy="555197"/>
          </a:xfrm>
        </p:grpSpPr>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00" y="6002045"/>
              <a:ext cx="1859081" cy="555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4">
              <a:extLst>
                <a:ext uri="{28A0092B-C50C-407E-A947-70E740481C1C}">
                  <a14:useLocalDpi xmlns:a14="http://schemas.microsoft.com/office/drawing/2010/main" val="0"/>
                </a:ext>
              </a:extLst>
            </a:blip>
            <a:srcRect t="536"/>
            <a:stretch>
              <a:fillRect/>
            </a:stretch>
          </p:blipFill>
          <p:spPr bwMode="auto">
            <a:xfrm>
              <a:off x="2824808" y="6055991"/>
              <a:ext cx="1784821" cy="467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p:nvCxnSpPr>
          <p:spPr>
            <a:xfrm flipH="1">
              <a:off x="2512274" y="6056702"/>
              <a:ext cx="0" cy="430061"/>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30031"/>
            <a:ext cx="8229600" cy="4095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0"/>
          </p:nvPr>
        </p:nvSpPr>
        <p:spPr>
          <a:xfrm>
            <a:off x="6527800" y="6070600"/>
            <a:ext cx="2133600" cy="365125"/>
          </a:xfrm>
        </p:spPr>
        <p:txBody>
          <a:bodyPr/>
          <a:lstStyle>
            <a:lvl1pPr algn="r">
              <a:defRPr sz="1200">
                <a:solidFill>
                  <a:schemeClr val="tx2"/>
                </a:solidFill>
              </a:defRPr>
            </a:lvl1pPr>
          </a:lstStyle>
          <a:p>
            <a:pPr>
              <a:defRPr/>
            </a:pPr>
            <a:fld id="{FCE169A2-FA5A-D841-A4D0-4C6BCA36F4DD}" type="slidenum">
              <a:rPr lang="en-US" smtClean="0"/>
              <a:pPr>
                <a:defRPr/>
              </a:pPr>
              <a:t>‹#›</a:t>
            </a:fld>
            <a:endParaRPr lang="en-US" dirty="0"/>
          </a:p>
        </p:txBody>
      </p:sp>
      <p:sp>
        <p:nvSpPr>
          <p:cNvPr id="12" name="TextBox 11"/>
          <p:cNvSpPr txBox="1"/>
          <p:nvPr/>
        </p:nvSpPr>
        <p:spPr>
          <a:xfrm>
            <a:off x="5777083" y="6141155"/>
            <a:ext cx="1984026"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Tree>
    <p:extLst>
      <p:ext uri="{BB962C8B-B14F-4D97-AF65-F5344CB8AC3E}">
        <p14:creationId xmlns:p14="http://schemas.microsoft.com/office/powerpoint/2010/main" val="42672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0" y="2017541"/>
            <a:ext cx="3886200" cy="606109"/>
          </a:xfrm>
        </p:spPr>
        <p:txBody>
          <a:bodyPr>
            <a:noAutofit/>
          </a:bodyPr>
          <a:lstStyle>
            <a:lvl1pPr marL="0" indent="0">
              <a:buFont typeface="Arial"/>
              <a:buNone/>
              <a:defRPr sz="2400">
                <a:solidFill>
                  <a:schemeClr val="tx2"/>
                </a:solidFill>
                <a:latin typeface="Calibri"/>
                <a:cs typeface="Calibri"/>
              </a:defRPr>
            </a:lvl1pPr>
          </a:lstStyle>
          <a:p>
            <a:r>
              <a:rPr lang="en-US"/>
              <a:t>Click to edit Master title style</a:t>
            </a:r>
            <a:endParaRPr lang="en-US" dirty="0"/>
          </a:p>
        </p:txBody>
      </p:sp>
      <p:sp>
        <p:nvSpPr>
          <p:cNvPr id="3" name="Subtitle 2"/>
          <p:cNvSpPr>
            <a:spLocks noGrp="1"/>
          </p:cNvSpPr>
          <p:nvPr>
            <p:ph type="subTitle" idx="1"/>
          </p:nvPr>
        </p:nvSpPr>
        <p:spPr>
          <a:xfrm>
            <a:off x="4572000" y="2458989"/>
            <a:ext cx="3886200" cy="1752600"/>
          </a:xfrm>
        </p:spPr>
        <p:txBody>
          <a:bodyPr>
            <a:normAutofit/>
          </a:bodyPr>
          <a:lstStyle>
            <a:lvl1pPr marL="0" indent="0" algn="l">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Box 5"/>
          <p:cNvSpPr txBox="1"/>
          <p:nvPr/>
        </p:nvSpPr>
        <p:spPr>
          <a:xfrm>
            <a:off x="423335" y="6307667"/>
            <a:ext cx="2314222" cy="246221"/>
          </a:xfrm>
          <a:prstGeom prst="rect">
            <a:avLst/>
          </a:prstGeom>
          <a:noFill/>
        </p:spPr>
        <p:txBody>
          <a:bodyPr wrap="square" rtlCol="0">
            <a:spAutoFit/>
          </a:bodyPr>
          <a:lstStyle/>
          <a:p>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2997216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228600" y="5513388"/>
            <a:ext cx="8686800"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noChangeAspect="1"/>
          </p:cNvGrpSpPr>
          <p:nvPr/>
        </p:nvGrpSpPr>
        <p:grpSpPr bwMode="auto">
          <a:xfrm>
            <a:off x="425450" y="5853113"/>
            <a:ext cx="4603750" cy="612775"/>
            <a:chOff x="446500" y="6002045"/>
            <a:chExt cx="4163129" cy="555197"/>
          </a:xfrm>
        </p:grpSpPr>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00" y="6002045"/>
              <a:ext cx="1859081" cy="555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p:cNvPicPr>
              <a:picLocks noChangeAspect="1"/>
            </p:cNvPicPr>
            <p:nvPr/>
          </p:nvPicPr>
          <p:blipFill>
            <a:blip r:embed="rId4">
              <a:extLst>
                <a:ext uri="{28A0092B-C50C-407E-A947-70E740481C1C}">
                  <a14:useLocalDpi xmlns:a14="http://schemas.microsoft.com/office/drawing/2010/main" val="0"/>
                </a:ext>
              </a:extLst>
            </a:blip>
            <a:srcRect t="536"/>
            <a:stretch>
              <a:fillRect/>
            </a:stretch>
          </p:blipFill>
          <p:spPr bwMode="auto">
            <a:xfrm>
              <a:off x="2824808" y="6055991"/>
              <a:ext cx="1784821" cy="467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2512274" y="6056702"/>
              <a:ext cx="0" cy="430061"/>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1"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
        <p:nvSpPr>
          <p:cNvPr id="12" name="Slide Number Placeholder 5"/>
          <p:cNvSpPr>
            <a:spLocks noGrp="1"/>
          </p:cNvSpPr>
          <p:nvPr>
            <p:ph type="sldNum" sz="quarter" idx="10"/>
          </p:nvPr>
        </p:nvSpPr>
        <p:spPr>
          <a:xfrm>
            <a:off x="6527800" y="6070600"/>
            <a:ext cx="2133600" cy="365125"/>
          </a:xfrm>
        </p:spPr>
        <p:txBody>
          <a:bodyPr/>
          <a:lstStyle>
            <a:lvl1pPr algn="r">
              <a:defRPr sz="1200">
                <a:solidFill>
                  <a:schemeClr val="tx2"/>
                </a:solidFill>
              </a:defRPr>
            </a:lvl1pPr>
          </a:lstStyle>
          <a:p>
            <a:pPr>
              <a:defRPr/>
            </a:pPr>
            <a:fld id="{FCE169A2-FA5A-D841-A4D0-4C6BCA36F4DD}" type="slidenum">
              <a:rPr lang="en-US" smtClean="0"/>
              <a:pPr>
                <a:defRPr/>
              </a:pPr>
              <a:t>‹#›</a:t>
            </a:fld>
            <a:endParaRPr lang="en-US" dirty="0"/>
          </a:p>
        </p:txBody>
      </p:sp>
      <p:sp>
        <p:nvSpPr>
          <p:cNvPr id="13" name="TextBox 12"/>
          <p:cNvSpPr txBox="1"/>
          <p:nvPr/>
        </p:nvSpPr>
        <p:spPr>
          <a:xfrm>
            <a:off x="5777083" y="6141155"/>
            <a:ext cx="1984026"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
        <p:nvSpPr>
          <p:cNvPr id="14" name="Content Placeholder 2"/>
          <p:cNvSpPr>
            <a:spLocks noGrp="1"/>
          </p:cNvSpPr>
          <p:nvPr>
            <p:ph idx="1"/>
          </p:nvPr>
        </p:nvSpPr>
        <p:spPr>
          <a:xfrm>
            <a:off x="431800"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1"/>
          </p:nvPr>
        </p:nvSpPr>
        <p:spPr>
          <a:xfrm>
            <a:off x="4772378"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948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28600" y="5513388"/>
            <a:ext cx="8686800"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6" name="Group 8"/>
          <p:cNvGrpSpPr>
            <a:grpSpLocks noChangeAspect="1"/>
          </p:cNvGrpSpPr>
          <p:nvPr/>
        </p:nvGrpSpPr>
        <p:grpSpPr bwMode="auto">
          <a:xfrm>
            <a:off x="425450" y="5853113"/>
            <a:ext cx="4603750" cy="612775"/>
            <a:chOff x="446500" y="6002045"/>
            <a:chExt cx="4163129" cy="555197"/>
          </a:xfrm>
        </p:grpSpPr>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00" y="6002045"/>
              <a:ext cx="1859081" cy="555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4">
              <a:extLst>
                <a:ext uri="{28A0092B-C50C-407E-A947-70E740481C1C}">
                  <a14:useLocalDpi xmlns:a14="http://schemas.microsoft.com/office/drawing/2010/main" val="0"/>
                </a:ext>
              </a:extLst>
            </a:blip>
            <a:srcRect t="536"/>
            <a:stretch>
              <a:fillRect/>
            </a:stretch>
          </p:blipFill>
          <p:spPr bwMode="auto">
            <a:xfrm>
              <a:off x="2824808" y="6055991"/>
              <a:ext cx="1784821" cy="467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p:nvCxnSpPr>
          <p:spPr>
            <a:xfrm flipH="1">
              <a:off x="2512274" y="6056702"/>
              <a:ext cx="0" cy="430061"/>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30031"/>
            <a:ext cx="8229600" cy="4095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0"/>
          </p:nvPr>
        </p:nvSpPr>
        <p:spPr>
          <a:xfrm>
            <a:off x="6527800" y="6070600"/>
            <a:ext cx="2133600" cy="365125"/>
          </a:xfrm>
        </p:spPr>
        <p:txBody>
          <a:bodyPr/>
          <a:lstStyle>
            <a:lvl1pPr algn="r">
              <a:defRPr sz="1200">
                <a:solidFill>
                  <a:schemeClr val="tx2"/>
                </a:solidFill>
              </a:defRPr>
            </a:lvl1pPr>
          </a:lstStyle>
          <a:p>
            <a:pPr>
              <a:defRPr/>
            </a:pPr>
            <a:fld id="{22E5C228-350A-4E46-B4E6-904DC414D866}" type="slidenum">
              <a:rPr lang="en-US" smtClean="0"/>
              <a:pPr>
                <a:defRPr/>
              </a:pPr>
              <a:t>‹#›</a:t>
            </a:fld>
            <a:endParaRPr lang="en-US" dirty="0"/>
          </a:p>
        </p:txBody>
      </p:sp>
      <p:sp>
        <p:nvSpPr>
          <p:cNvPr id="12" name="TextBox 11"/>
          <p:cNvSpPr txBox="1"/>
          <p:nvPr/>
        </p:nvSpPr>
        <p:spPr>
          <a:xfrm>
            <a:off x="5777083" y="6141155"/>
            <a:ext cx="1984026"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Tree>
    <p:extLst>
      <p:ext uri="{BB962C8B-B14F-4D97-AF65-F5344CB8AC3E}">
        <p14:creationId xmlns:p14="http://schemas.microsoft.com/office/powerpoint/2010/main" val="4125508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228600" y="5513388"/>
            <a:ext cx="8686800" cy="0"/>
          </a:xfrm>
          <a:prstGeom prst="line">
            <a:avLst/>
          </a:prstGeom>
          <a:ln w="1905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noChangeAspect="1"/>
          </p:cNvGrpSpPr>
          <p:nvPr/>
        </p:nvGrpSpPr>
        <p:grpSpPr bwMode="auto">
          <a:xfrm>
            <a:off x="425450" y="5853113"/>
            <a:ext cx="4603750" cy="612775"/>
            <a:chOff x="446500" y="6002045"/>
            <a:chExt cx="4163129" cy="555197"/>
          </a:xfrm>
        </p:grpSpPr>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00" y="6002045"/>
              <a:ext cx="1859081" cy="555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0"/>
            <p:cNvPicPr>
              <a:picLocks noChangeAspect="1"/>
            </p:cNvPicPr>
            <p:nvPr/>
          </p:nvPicPr>
          <p:blipFill>
            <a:blip r:embed="rId4">
              <a:extLst>
                <a:ext uri="{28A0092B-C50C-407E-A947-70E740481C1C}">
                  <a14:useLocalDpi xmlns:a14="http://schemas.microsoft.com/office/drawing/2010/main" val="0"/>
                </a:ext>
              </a:extLst>
            </a:blip>
            <a:srcRect t="536"/>
            <a:stretch>
              <a:fillRect/>
            </a:stretch>
          </p:blipFill>
          <p:spPr bwMode="auto">
            <a:xfrm>
              <a:off x="2824808" y="6055991"/>
              <a:ext cx="1784821" cy="467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2512274" y="6056702"/>
              <a:ext cx="0" cy="430061"/>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1"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
        <p:nvSpPr>
          <p:cNvPr id="12" name="Slide Number Placeholder 5"/>
          <p:cNvSpPr>
            <a:spLocks noGrp="1"/>
          </p:cNvSpPr>
          <p:nvPr>
            <p:ph type="sldNum" sz="quarter" idx="10"/>
          </p:nvPr>
        </p:nvSpPr>
        <p:spPr>
          <a:xfrm>
            <a:off x="6527800" y="6070600"/>
            <a:ext cx="2133600" cy="365125"/>
          </a:xfrm>
        </p:spPr>
        <p:txBody>
          <a:bodyPr/>
          <a:lstStyle>
            <a:lvl1pPr algn="r">
              <a:defRPr sz="1200">
                <a:solidFill>
                  <a:schemeClr val="tx2"/>
                </a:solidFill>
              </a:defRPr>
            </a:lvl1pPr>
          </a:lstStyle>
          <a:p>
            <a:pPr>
              <a:defRPr/>
            </a:pPr>
            <a:fld id="{22E5C228-350A-4E46-B4E6-904DC414D866}" type="slidenum">
              <a:rPr lang="en-US" smtClean="0"/>
              <a:pPr>
                <a:defRPr/>
              </a:pPr>
              <a:t>‹#›</a:t>
            </a:fld>
            <a:endParaRPr lang="en-US" dirty="0"/>
          </a:p>
        </p:txBody>
      </p:sp>
      <p:sp>
        <p:nvSpPr>
          <p:cNvPr id="13" name="TextBox 12"/>
          <p:cNvSpPr txBox="1"/>
          <p:nvPr/>
        </p:nvSpPr>
        <p:spPr>
          <a:xfrm>
            <a:off x="5777083" y="6141155"/>
            <a:ext cx="1984026"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
        <p:nvSpPr>
          <p:cNvPr id="14" name="Content Placeholder 2"/>
          <p:cNvSpPr>
            <a:spLocks noGrp="1"/>
          </p:cNvSpPr>
          <p:nvPr>
            <p:ph idx="1"/>
          </p:nvPr>
        </p:nvSpPr>
        <p:spPr>
          <a:xfrm>
            <a:off x="431800"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1"/>
          </p:nvPr>
        </p:nvSpPr>
        <p:spPr>
          <a:xfrm>
            <a:off x="4772378" y="1558254"/>
            <a:ext cx="3914422" cy="3775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358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28600" y="6483350"/>
            <a:ext cx="8686800"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F9295678-3B47-1C4A-BC16-7464C4CF4D92}" type="slidenum">
              <a:rPr lang="en-US" smtClean="0"/>
              <a:pPr>
                <a:defRPr/>
              </a:pPr>
              <a:t>‹#›</a:t>
            </a:fld>
            <a:endParaRPr lang="en-US" dirty="0"/>
          </a:p>
        </p:txBody>
      </p:sp>
      <p:sp>
        <p:nvSpPr>
          <p:cNvPr id="8" name="TextBox 7"/>
          <p:cNvSpPr txBox="1"/>
          <p:nvPr/>
        </p:nvSpPr>
        <p:spPr>
          <a:xfrm>
            <a:off x="158045" y="6464282"/>
            <a:ext cx="2314222" cy="246221"/>
          </a:xfrm>
          <a:prstGeom prst="rect">
            <a:avLst/>
          </a:prstGeom>
          <a:noFill/>
        </p:spPr>
        <p:txBody>
          <a:bodyPr wrap="square" rtlCol="0">
            <a:spAutoFit/>
          </a:bodyPr>
          <a:lstStyle/>
          <a:p>
            <a:r>
              <a:rPr lang="en-US" sz="1000" b="0" i="0" dirty="0">
                <a:solidFill>
                  <a:schemeClr val="tx1"/>
                </a:solidFill>
                <a:latin typeface="Calibri Light"/>
                <a:cs typeface="Calibri Light"/>
              </a:rPr>
              <a:t>©</a:t>
            </a:r>
            <a:r>
              <a:rPr lang="en-US" sz="1000" b="0" i="0" baseline="0" dirty="0">
                <a:solidFill>
                  <a:schemeClr val="tx1"/>
                </a:solidFill>
                <a:latin typeface="Calibri Light"/>
                <a:cs typeface="Calibri Light"/>
              </a:rPr>
              <a:t> </a:t>
            </a:r>
            <a:r>
              <a:rPr lang="en-US" sz="1000" b="0" i="0" dirty="0">
                <a:solidFill>
                  <a:schemeClr val="tx1"/>
                </a:solidFill>
                <a:latin typeface="Calibri Light"/>
                <a:cs typeface="Calibri Light"/>
              </a:rPr>
              <a:t>MSL Healthcare Partners, 2018</a:t>
            </a:r>
          </a:p>
        </p:txBody>
      </p:sp>
    </p:spTree>
    <p:extLst>
      <p:ext uri="{BB962C8B-B14F-4D97-AF65-F5344CB8AC3E}">
        <p14:creationId xmlns:p14="http://schemas.microsoft.com/office/powerpoint/2010/main" val="4266216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228600" y="6483350"/>
            <a:ext cx="8686800"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
        <p:nvSpPr>
          <p:cNvPr id="8" name="Slide Number Placeholder 5"/>
          <p:cNvSpPr>
            <a:spLocks noGrp="1"/>
          </p:cNvSpPr>
          <p:nvPr>
            <p:ph type="sldNum" sz="quarter" idx="11"/>
          </p:nvPr>
        </p:nvSpPr>
        <p:spPr>
          <a:xfrm>
            <a:off x="6772275" y="6407150"/>
            <a:ext cx="2133600" cy="365125"/>
          </a:xfrm>
        </p:spPr>
        <p:txBody>
          <a:bodyPr/>
          <a:lstStyle>
            <a:lvl1pPr>
              <a:defRPr/>
            </a:lvl1pPr>
          </a:lstStyle>
          <a:p>
            <a:pPr>
              <a:defRPr/>
            </a:pPr>
            <a:fld id="{F9295678-3B47-1C4A-BC16-7464C4CF4D92}" type="slidenum">
              <a:rPr lang="en-US" smtClean="0"/>
              <a:pPr>
                <a:defRPr/>
              </a:pPr>
              <a:t>‹#›</a:t>
            </a:fld>
            <a:endParaRPr lang="en-US" dirty="0"/>
          </a:p>
        </p:txBody>
      </p:sp>
      <p:sp>
        <p:nvSpPr>
          <p:cNvPr id="9" name="TextBox 8"/>
          <p:cNvSpPr txBox="1"/>
          <p:nvPr/>
        </p:nvSpPr>
        <p:spPr>
          <a:xfrm>
            <a:off x="158045" y="6464282"/>
            <a:ext cx="2314222" cy="246221"/>
          </a:xfrm>
          <a:prstGeom prst="rect">
            <a:avLst/>
          </a:prstGeom>
          <a:noFill/>
        </p:spPr>
        <p:txBody>
          <a:bodyPr wrap="square" rtlCol="0">
            <a:spAutoFit/>
          </a:bodyPr>
          <a:lstStyle/>
          <a:p>
            <a:r>
              <a:rPr lang="en-US" sz="1000" b="0" i="0" dirty="0">
                <a:solidFill>
                  <a:schemeClr val="tx1"/>
                </a:solidFill>
                <a:latin typeface="Calibri Light"/>
                <a:cs typeface="Calibri Light"/>
              </a:rPr>
              <a:t>©</a:t>
            </a:r>
            <a:r>
              <a:rPr lang="en-US" sz="1000" b="0" i="0" baseline="0" dirty="0">
                <a:solidFill>
                  <a:schemeClr val="tx1"/>
                </a:solidFill>
                <a:latin typeface="Calibri Light"/>
                <a:cs typeface="Calibri Light"/>
              </a:rPr>
              <a:t> </a:t>
            </a:r>
            <a:r>
              <a:rPr lang="en-US" sz="1000" b="0" i="0" dirty="0">
                <a:solidFill>
                  <a:schemeClr val="tx1"/>
                </a:solidFill>
                <a:latin typeface="Calibri Light"/>
                <a:cs typeface="Calibri Light"/>
              </a:rPr>
              <a:t>MSL Healthcare Partners, 2018</a:t>
            </a:r>
          </a:p>
        </p:txBody>
      </p:sp>
      <p:sp>
        <p:nvSpPr>
          <p:cNvPr id="10" name="Content Placeholder 2"/>
          <p:cNvSpPr>
            <a:spLocks noGrp="1"/>
          </p:cNvSpPr>
          <p:nvPr>
            <p:ph idx="1"/>
          </p:nvPr>
        </p:nvSpPr>
        <p:spPr>
          <a:xfrm>
            <a:off x="431800" y="1558254"/>
            <a:ext cx="3914422" cy="4848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2"/>
          </p:nvPr>
        </p:nvSpPr>
        <p:spPr>
          <a:xfrm>
            <a:off x="4772378" y="1558254"/>
            <a:ext cx="3914422" cy="4848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715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28600" y="6483350"/>
            <a:ext cx="8686800"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344B77E9-E093-E540-9CD5-DB2EF7180A29}" type="slidenum">
              <a:rPr lang="en-US" smtClean="0"/>
              <a:pPr>
                <a:defRPr/>
              </a:pPr>
              <a:t>‹#›</a:t>
            </a:fld>
            <a:endParaRPr lang="en-US"/>
          </a:p>
        </p:txBody>
      </p:sp>
      <p:sp>
        <p:nvSpPr>
          <p:cNvPr id="8" name="TextBox 7"/>
          <p:cNvSpPr txBox="1"/>
          <p:nvPr/>
        </p:nvSpPr>
        <p:spPr>
          <a:xfrm>
            <a:off x="158045" y="6464282"/>
            <a:ext cx="2314222"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Tree>
    <p:extLst>
      <p:ext uri="{BB962C8B-B14F-4D97-AF65-F5344CB8AC3E}">
        <p14:creationId xmlns:p14="http://schemas.microsoft.com/office/powerpoint/2010/main" val="2271817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228600" y="6483350"/>
            <a:ext cx="8686800"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
        <p:nvSpPr>
          <p:cNvPr id="8" name="Slide Number Placeholder 5"/>
          <p:cNvSpPr>
            <a:spLocks noGrp="1"/>
          </p:cNvSpPr>
          <p:nvPr>
            <p:ph type="sldNum" sz="quarter" idx="11"/>
          </p:nvPr>
        </p:nvSpPr>
        <p:spPr>
          <a:xfrm>
            <a:off x="6772275" y="6407150"/>
            <a:ext cx="2133600" cy="365125"/>
          </a:xfrm>
        </p:spPr>
        <p:txBody>
          <a:bodyPr/>
          <a:lstStyle>
            <a:lvl1pPr>
              <a:defRPr/>
            </a:lvl1pPr>
          </a:lstStyle>
          <a:p>
            <a:pPr>
              <a:defRPr/>
            </a:pPr>
            <a:fld id="{344B77E9-E093-E540-9CD5-DB2EF7180A29}" type="slidenum">
              <a:rPr lang="en-US" smtClean="0"/>
              <a:pPr>
                <a:defRPr/>
              </a:pPr>
              <a:t>‹#›</a:t>
            </a:fld>
            <a:endParaRPr lang="en-US"/>
          </a:p>
        </p:txBody>
      </p:sp>
      <p:sp>
        <p:nvSpPr>
          <p:cNvPr id="9" name="TextBox 8"/>
          <p:cNvSpPr txBox="1"/>
          <p:nvPr/>
        </p:nvSpPr>
        <p:spPr>
          <a:xfrm>
            <a:off x="158045" y="6464282"/>
            <a:ext cx="2314222"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
        <p:nvSpPr>
          <p:cNvPr id="10" name="Content Placeholder 2"/>
          <p:cNvSpPr>
            <a:spLocks noGrp="1"/>
          </p:cNvSpPr>
          <p:nvPr>
            <p:ph idx="1"/>
          </p:nvPr>
        </p:nvSpPr>
        <p:spPr>
          <a:xfrm>
            <a:off x="431800" y="1558254"/>
            <a:ext cx="3914422" cy="4848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2"/>
          </p:nvPr>
        </p:nvSpPr>
        <p:spPr>
          <a:xfrm>
            <a:off x="4772378" y="1558254"/>
            <a:ext cx="3914422" cy="4848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791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p:nvCxnSpPr>
        <p:spPr>
          <a:xfrm>
            <a:off x="228600" y="6483350"/>
            <a:ext cx="8686800"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A19E5448-07F6-234B-AA0D-03AF8CFD6C6E}" type="slidenum">
              <a:rPr lang="en-US" smtClean="0"/>
              <a:pPr>
                <a:defRPr/>
              </a:pPr>
              <a:t>‹#›</a:t>
            </a:fld>
            <a:endParaRPr lang="en-US"/>
          </a:p>
        </p:txBody>
      </p:sp>
      <p:sp>
        <p:nvSpPr>
          <p:cNvPr id="8" name="TextBox 7"/>
          <p:cNvSpPr txBox="1"/>
          <p:nvPr/>
        </p:nvSpPr>
        <p:spPr>
          <a:xfrm>
            <a:off x="158045" y="6464282"/>
            <a:ext cx="2314222"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Tree>
    <p:extLst>
      <p:ext uri="{BB962C8B-B14F-4D97-AF65-F5344CB8AC3E}">
        <p14:creationId xmlns:p14="http://schemas.microsoft.com/office/powerpoint/2010/main" val="365909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p:nvCxnSpPr>
        <p:spPr>
          <a:xfrm>
            <a:off x="228600" y="6483350"/>
            <a:ext cx="8686800" cy="0"/>
          </a:xfrm>
          <a:prstGeom prst="line">
            <a:avLst/>
          </a:prstGeom>
          <a:ln w="1270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457200" y="153988"/>
            <a:ext cx="8229600" cy="1041400"/>
          </a:xfrm>
        </p:spPr>
        <p:txBody>
          <a:bodyPr/>
          <a:lstStyle>
            <a:lvl1pPr>
              <a:defRPr>
                <a:solidFill>
                  <a:srgbClr val="FFFFFF"/>
                </a:solidFill>
              </a:defRPr>
            </a:lvl1pPr>
          </a:lstStyle>
          <a:p>
            <a:r>
              <a:rPr lang="en-US"/>
              <a:t>Click to edit Master title style</a:t>
            </a:r>
            <a:endParaRPr lang="en-US" dirty="0"/>
          </a:p>
        </p:txBody>
      </p:sp>
      <p:sp>
        <p:nvSpPr>
          <p:cNvPr id="8" name="Slide Number Placeholder 5"/>
          <p:cNvSpPr>
            <a:spLocks noGrp="1"/>
          </p:cNvSpPr>
          <p:nvPr>
            <p:ph type="sldNum" sz="quarter" idx="11"/>
          </p:nvPr>
        </p:nvSpPr>
        <p:spPr>
          <a:xfrm>
            <a:off x="6772275" y="6407150"/>
            <a:ext cx="2133600" cy="365125"/>
          </a:xfrm>
        </p:spPr>
        <p:txBody>
          <a:bodyPr/>
          <a:lstStyle>
            <a:lvl1pPr>
              <a:defRPr/>
            </a:lvl1pPr>
          </a:lstStyle>
          <a:p>
            <a:pPr>
              <a:defRPr/>
            </a:pPr>
            <a:fld id="{A19E5448-07F6-234B-AA0D-03AF8CFD6C6E}" type="slidenum">
              <a:rPr lang="en-US" smtClean="0"/>
              <a:pPr>
                <a:defRPr/>
              </a:pPr>
              <a:t>‹#›</a:t>
            </a:fld>
            <a:endParaRPr lang="en-US"/>
          </a:p>
        </p:txBody>
      </p:sp>
      <p:sp>
        <p:nvSpPr>
          <p:cNvPr id="9" name="TextBox 8"/>
          <p:cNvSpPr txBox="1"/>
          <p:nvPr/>
        </p:nvSpPr>
        <p:spPr>
          <a:xfrm>
            <a:off x="158045" y="6464282"/>
            <a:ext cx="2314222" cy="246221"/>
          </a:xfrm>
          <a:prstGeom prst="rect">
            <a:avLst/>
          </a:prstGeom>
          <a:noFill/>
        </p:spPr>
        <p:txBody>
          <a:bodyPr wrap="square" rtlCol="0">
            <a:spAutoFit/>
          </a:bodyPr>
          <a:lstStyle/>
          <a:p>
            <a:r>
              <a:rPr lang="en-US" sz="1000" b="0" i="0" dirty="0">
                <a:solidFill>
                  <a:schemeClr val="tx1"/>
                </a:solidFill>
                <a:latin typeface="Calibri Light"/>
                <a:cs typeface="Calibri Light"/>
              </a:rPr>
              <a:t>© MSL Healthcare Partners, 2018</a:t>
            </a:r>
          </a:p>
        </p:txBody>
      </p:sp>
      <p:sp>
        <p:nvSpPr>
          <p:cNvPr id="10" name="Content Placeholder 2"/>
          <p:cNvSpPr>
            <a:spLocks noGrp="1"/>
          </p:cNvSpPr>
          <p:nvPr>
            <p:ph idx="1"/>
          </p:nvPr>
        </p:nvSpPr>
        <p:spPr>
          <a:xfrm>
            <a:off x="431800" y="1558254"/>
            <a:ext cx="3914422" cy="4848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2"/>
          </p:nvPr>
        </p:nvSpPr>
        <p:spPr>
          <a:xfrm>
            <a:off x="4772378" y="1558254"/>
            <a:ext cx="3914422" cy="4848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283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36224" y="6448776"/>
            <a:ext cx="2314222" cy="246221"/>
          </a:xfrm>
          <a:prstGeom prst="rect">
            <a:avLst/>
          </a:prstGeom>
          <a:noFill/>
        </p:spPr>
        <p:txBody>
          <a:bodyPr wrap="square" rtlCol="0">
            <a:spAutoFit/>
          </a:bodyPr>
          <a:lstStyle/>
          <a:p>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138628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0" y="2017541"/>
            <a:ext cx="3886200" cy="606109"/>
          </a:xfrm>
        </p:spPr>
        <p:txBody>
          <a:bodyPr>
            <a:noAutofit/>
          </a:bodyPr>
          <a:lstStyle>
            <a:lvl1pPr marL="0" indent="0">
              <a:buFont typeface="Arial"/>
              <a:buNone/>
              <a:defRPr sz="2400">
                <a:solidFill>
                  <a:schemeClr val="tx2"/>
                </a:solidFill>
                <a:latin typeface="Calibri"/>
                <a:cs typeface="Calibri"/>
              </a:defRPr>
            </a:lvl1pPr>
          </a:lstStyle>
          <a:p>
            <a:r>
              <a:rPr lang="en-US"/>
              <a:t>Click to edit Master title style</a:t>
            </a:r>
            <a:endParaRPr lang="en-US" dirty="0"/>
          </a:p>
        </p:txBody>
      </p:sp>
      <p:sp>
        <p:nvSpPr>
          <p:cNvPr id="3" name="Subtitle 2"/>
          <p:cNvSpPr>
            <a:spLocks noGrp="1"/>
          </p:cNvSpPr>
          <p:nvPr>
            <p:ph type="subTitle" idx="1"/>
          </p:nvPr>
        </p:nvSpPr>
        <p:spPr>
          <a:xfrm>
            <a:off x="4572000" y="2458989"/>
            <a:ext cx="3886200" cy="1752600"/>
          </a:xfrm>
        </p:spPr>
        <p:txBody>
          <a:bodyPr>
            <a:normAutofit/>
          </a:bodyPr>
          <a:lstStyle>
            <a:lvl1pPr marL="0" indent="0" algn="l">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Box 5"/>
          <p:cNvSpPr txBox="1"/>
          <p:nvPr/>
        </p:nvSpPr>
        <p:spPr>
          <a:xfrm>
            <a:off x="423335" y="6307667"/>
            <a:ext cx="2314222" cy="246221"/>
          </a:xfrm>
          <a:prstGeom prst="rect">
            <a:avLst/>
          </a:prstGeom>
          <a:noFill/>
        </p:spPr>
        <p:txBody>
          <a:bodyPr wrap="square" rtlCol="0">
            <a:spAutoFit/>
          </a:bodyPr>
          <a:lstStyle/>
          <a:p>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3645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AB0AB3B4-2F10-044B-8EA5-2D1F60FF30D8}" type="slidenum">
              <a:rPr lang="en-US" smtClean="0"/>
              <a:pPr>
                <a:defRPr/>
              </a:pPr>
              <a:t>‹#›</a:t>
            </a:fld>
            <a:endParaRPr lang="en-US" dirty="0"/>
          </a:p>
        </p:txBody>
      </p:sp>
      <p:sp>
        <p:nvSpPr>
          <p:cNvPr id="4" name="TextBox 3"/>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
        <p:nvSpPr>
          <p:cNvPr id="5" name="Title 1"/>
          <p:cNvSpPr>
            <a:spLocks noGrp="1"/>
          </p:cNvSpPr>
          <p:nvPr>
            <p:ph type="title"/>
          </p:nvPr>
        </p:nvSpPr>
        <p:spPr>
          <a:xfrm>
            <a:off x="457200" y="41100"/>
            <a:ext cx="8229600" cy="876122"/>
          </a:xfrm>
        </p:spPr>
        <p:txBody>
          <a:bodyPr/>
          <a:lstStyle>
            <a:lvl1pPr>
              <a:defRPr>
                <a:solidFill>
                  <a:srgbClr val="FFFFFF"/>
                </a:solidFill>
              </a:defRPr>
            </a:lvl1pPr>
          </a:lstStyle>
          <a:p>
            <a:r>
              <a:rPr lang="en-US"/>
              <a:t>Click to edit Master title style</a:t>
            </a:r>
            <a:endParaRPr lang="en-US" dirty="0"/>
          </a:p>
        </p:txBody>
      </p:sp>
      <p:sp>
        <p:nvSpPr>
          <p:cNvPr id="6" name="Content Placeholder 2"/>
          <p:cNvSpPr>
            <a:spLocks noGrp="1"/>
          </p:cNvSpPr>
          <p:nvPr>
            <p:ph idx="1"/>
          </p:nvPr>
        </p:nvSpPr>
        <p:spPr>
          <a:xfrm>
            <a:off x="431800" y="1064365"/>
            <a:ext cx="8229600" cy="347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948278"/>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222"/>
            <a:ext cx="8229600" cy="917222"/>
          </a:xfrm>
        </p:spPr>
        <p:txBody>
          <a:bodyPr/>
          <a:lstStyle>
            <a:lvl1pPr>
              <a:defRPr>
                <a:solidFill>
                  <a:srgbClr val="FFFFFF"/>
                </a:solidFill>
              </a:defRPr>
            </a:lvl1pPr>
          </a:lstStyle>
          <a:p>
            <a:r>
              <a:rPr lang="en-US"/>
              <a:t>Click to edit Master title style</a:t>
            </a:r>
            <a:endParaRPr lang="en-US" dirty="0"/>
          </a:p>
        </p:txBody>
      </p:sp>
      <p:sp>
        <p:nvSpPr>
          <p:cNvPr id="7" name="Content Placeholder 2"/>
          <p:cNvSpPr>
            <a:spLocks noGrp="1"/>
          </p:cNvSpPr>
          <p:nvPr>
            <p:ph idx="1"/>
          </p:nvPr>
        </p:nvSpPr>
        <p:spPr>
          <a:xfrm>
            <a:off x="431800" y="1064365"/>
            <a:ext cx="3914422" cy="347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AB0AB3B4-2F10-044B-8EA5-2D1F60FF30D8}" type="slidenum">
              <a:rPr lang="en-US" smtClean="0"/>
              <a:pPr>
                <a:defRPr/>
              </a:pPr>
              <a:t>‹#›</a:t>
            </a:fld>
            <a:endParaRPr lang="en-US" dirty="0"/>
          </a:p>
        </p:txBody>
      </p:sp>
      <p:sp>
        <p:nvSpPr>
          <p:cNvPr id="9" name="TextBox 8"/>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
        <p:nvSpPr>
          <p:cNvPr id="10" name="Content Placeholder 2"/>
          <p:cNvSpPr>
            <a:spLocks noGrp="1"/>
          </p:cNvSpPr>
          <p:nvPr>
            <p:ph idx="11"/>
          </p:nvPr>
        </p:nvSpPr>
        <p:spPr>
          <a:xfrm>
            <a:off x="4772378" y="1064365"/>
            <a:ext cx="3914422" cy="347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1141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a:xfrm>
            <a:off x="6527800" y="6070600"/>
            <a:ext cx="2133600" cy="365125"/>
          </a:xfrm>
        </p:spPr>
        <p:txBody>
          <a:bodyPr/>
          <a:lstStyle>
            <a:lvl1pPr algn="r">
              <a:defRPr sz="1200">
                <a:solidFill>
                  <a:srgbClr val="FFFFFF"/>
                </a:solidFill>
              </a:defRPr>
            </a:lvl1pPr>
          </a:lstStyle>
          <a:p>
            <a:pPr>
              <a:defRPr/>
            </a:pPr>
            <a:fld id="{AB0AB3B4-2F10-044B-8EA5-2D1F60FF30D8}" type="slidenum">
              <a:rPr lang="en-US" smtClean="0"/>
              <a:pPr>
                <a:defRPr/>
              </a:pPr>
              <a:t>‹#›</a:t>
            </a:fld>
            <a:endParaRPr lang="en-US" dirty="0"/>
          </a:p>
        </p:txBody>
      </p:sp>
      <p:sp>
        <p:nvSpPr>
          <p:cNvPr id="4" name="Title 1"/>
          <p:cNvSpPr>
            <a:spLocks noGrp="1"/>
          </p:cNvSpPr>
          <p:nvPr>
            <p:ph type="title"/>
          </p:nvPr>
        </p:nvSpPr>
        <p:spPr>
          <a:xfrm>
            <a:off x="431800" y="145908"/>
            <a:ext cx="8229600" cy="771314"/>
          </a:xfrm>
        </p:spPr>
        <p:txBody>
          <a:bodyPr/>
          <a:lstStyle>
            <a:lvl1pPr>
              <a:defRPr>
                <a:solidFill>
                  <a:srgbClr val="FFFFFF"/>
                </a:solidFill>
              </a:defRPr>
            </a:lvl1pPr>
          </a:lstStyle>
          <a:p>
            <a:r>
              <a:rPr lang="en-US"/>
              <a:t>Click to edit Master title style</a:t>
            </a:r>
            <a:endParaRPr lang="en-US" dirty="0"/>
          </a:p>
        </p:txBody>
      </p:sp>
      <p:sp>
        <p:nvSpPr>
          <p:cNvPr id="5" name="Content Placeholder 2"/>
          <p:cNvSpPr>
            <a:spLocks noGrp="1"/>
          </p:cNvSpPr>
          <p:nvPr>
            <p:ph idx="1"/>
          </p:nvPr>
        </p:nvSpPr>
        <p:spPr>
          <a:xfrm>
            <a:off x="431800" y="1042173"/>
            <a:ext cx="8229600" cy="3459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3783012668"/>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222"/>
            <a:ext cx="8229600" cy="917222"/>
          </a:xfrm>
        </p:spPr>
        <p:txBody>
          <a:bodyPr/>
          <a:lstStyle>
            <a:lvl1pPr>
              <a:defRPr>
                <a:solidFill>
                  <a:srgbClr val="FFFFFF"/>
                </a:solidFill>
              </a:defRPr>
            </a:lvl1pPr>
          </a:lstStyle>
          <a:p>
            <a:r>
              <a:rPr lang="en-US"/>
              <a:t>Click to edit Master title style</a:t>
            </a:r>
            <a:endParaRPr lang="en-US" dirty="0"/>
          </a:p>
        </p:txBody>
      </p:sp>
      <p:sp>
        <p:nvSpPr>
          <p:cNvPr id="6" name="Slide Number Placeholder 5"/>
          <p:cNvSpPr txBox="1">
            <a:spLocks/>
          </p:cNvSpPr>
          <p:nvPr/>
        </p:nvSpPr>
        <p:spPr>
          <a:xfrm>
            <a:off x="6527800" y="6070600"/>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rgbClr val="FFFFFF"/>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AB0AB3B4-2F10-044B-8EA5-2D1F60FF30D8}" type="slidenum">
              <a:rPr lang="en-US" smtClean="0"/>
              <a:pPr>
                <a:defRPr/>
              </a:pPr>
              <a:t>‹#›</a:t>
            </a:fld>
            <a:endParaRPr lang="en-US" dirty="0"/>
          </a:p>
        </p:txBody>
      </p:sp>
      <p:sp>
        <p:nvSpPr>
          <p:cNvPr id="8" name="TextBox 7"/>
          <p:cNvSpPr txBox="1"/>
          <p:nvPr/>
        </p:nvSpPr>
        <p:spPr>
          <a:xfrm>
            <a:off x="3414891" y="6335889"/>
            <a:ext cx="2314222" cy="246221"/>
          </a:xfrm>
          <a:prstGeom prst="rect">
            <a:avLst/>
          </a:prstGeom>
          <a:noFill/>
        </p:spPr>
        <p:txBody>
          <a:bodyPr wrap="square" rtlCol="0">
            <a:spAutoFit/>
          </a:bodyPr>
          <a:lstStyle/>
          <a:p>
            <a:pPr algn="ctr"/>
            <a:r>
              <a:rPr lang="en-US" sz="1000" b="0" i="0" dirty="0">
                <a:solidFill>
                  <a:schemeClr val="bg1"/>
                </a:solidFill>
                <a:latin typeface="Calibri Light"/>
                <a:cs typeface="Calibri Light"/>
              </a:rPr>
              <a:t>© MSL Healthcare Partners, 2018</a:t>
            </a:r>
          </a:p>
        </p:txBody>
      </p:sp>
      <p:sp>
        <p:nvSpPr>
          <p:cNvPr id="9" name="Content Placeholder 2"/>
          <p:cNvSpPr>
            <a:spLocks noGrp="1"/>
          </p:cNvSpPr>
          <p:nvPr>
            <p:ph idx="1"/>
          </p:nvPr>
        </p:nvSpPr>
        <p:spPr>
          <a:xfrm>
            <a:off x="431800" y="1064365"/>
            <a:ext cx="3914422" cy="347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1"/>
          </p:nvPr>
        </p:nvSpPr>
        <p:spPr>
          <a:xfrm>
            <a:off x="4772378" y="1064365"/>
            <a:ext cx="3914422" cy="3479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58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017542"/>
            <a:ext cx="7315200" cy="740834"/>
          </a:xfrm>
        </p:spPr>
        <p:txBody>
          <a:bodyPr>
            <a:noAutofit/>
          </a:bodyPr>
          <a:lstStyle>
            <a:lvl1pPr marL="0" indent="0" algn="ctr">
              <a:lnSpc>
                <a:spcPct val="100000"/>
              </a:lnSpc>
              <a:buFont typeface="Arial"/>
              <a:buNone/>
              <a:defRPr sz="3200" b="1">
                <a:solidFill>
                  <a:schemeClr val="bg1"/>
                </a:solidFill>
                <a:latin typeface="Calibri"/>
                <a:cs typeface="Calibri"/>
              </a:defRPr>
            </a:lvl1pPr>
          </a:lstStyle>
          <a:p>
            <a:r>
              <a:rPr lang="en-US"/>
              <a:t>Click to edit Master title style</a:t>
            </a:r>
            <a:endParaRPr lang="en-US" dirty="0"/>
          </a:p>
        </p:txBody>
      </p:sp>
      <p:sp>
        <p:nvSpPr>
          <p:cNvPr id="4" name="TextBox 3"/>
          <p:cNvSpPr txBox="1"/>
          <p:nvPr/>
        </p:nvSpPr>
        <p:spPr>
          <a:xfrm>
            <a:off x="522113" y="6473110"/>
            <a:ext cx="1919109" cy="246221"/>
          </a:xfrm>
          <a:prstGeom prst="rect">
            <a:avLst/>
          </a:prstGeom>
          <a:noFill/>
        </p:spPr>
        <p:txBody>
          <a:bodyPr wrap="square" rtlCol="0">
            <a:spAutoFit/>
          </a:bodyPr>
          <a:lstStyle/>
          <a:p>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366121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914400" y="2017542"/>
            <a:ext cx="7315200" cy="740834"/>
          </a:xfrm>
        </p:spPr>
        <p:txBody>
          <a:bodyPr>
            <a:noAutofit/>
          </a:bodyPr>
          <a:lstStyle>
            <a:lvl1pPr marL="0" indent="0" algn="ctr">
              <a:lnSpc>
                <a:spcPct val="100000"/>
              </a:lnSpc>
              <a:buFont typeface="Arial"/>
              <a:buNone/>
              <a:defRPr sz="3200" b="1">
                <a:solidFill>
                  <a:schemeClr val="bg1"/>
                </a:solidFill>
                <a:latin typeface="Calibri"/>
                <a:cs typeface="Calibri"/>
              </a:defRPr>
            </a:lvl1pPr>
          </a:lstStyle>
          <a:p>
            <a:r>
              <a:rPr lang="en-US"/>
              <a:t>Click to edit Master title style</a:t>
            </a:r>
            <a:endParaRPr lang="en-US" dirty="0"/>
          </a:p>
        </p:txBody>
      </p:sp>
      <p:sp>
        <p:nvSpPr>
          <p:cNvPr id="5" name="TextBox 4"/>
          <p:cNvSpPr txBox="1"/>
          <p:nvPr/>
        </p:nvSpPr>
        <p:spPr>
          <a:xfrm>
            <a:off x="522113" y="6473110"/>
            <a:ext cx="1919109" cy="246221"/>
          </a:xfrm>
          <a:prstGeom prst="rect">
            <a:avLst/>
          </a:prstGeom>
          <a:noFill/>
        </p:spPr>
        <p:txBody>
          <a:bodyPr wrap="square" rtlCol="0">
            <a:spAutoFit/>
          </a:bodyPr>
          <a:lstStyle/>
          <a:p>
            <a:r>
              <a:rPr lang="en-US" sz="1000" b="0" i="0" dirty="0">
                <a:solidFill>
                  <a:schemeClr val="bg1"/>
                </a:solidFill>
                <a:latin typeface="Calibri Light"/>
                <a:cs typeface="Calibri Light"/>
              </a:rPr>
              <a:t>© MSL Healthcare Partners, 2018</a:t>
            </a:r>
          </a:p>
        </p:txBody>
      </p:sp>
    </p:spTree>
    <p:extLst>
      <p:ext uri="{BB962C8B-B14F-4D97-AF65-F5344CB8AC3E}">
        <p14:creationId xmlns:p14="http://schemas.microsoft.com/office/powerpoint/2010/main" val="1225543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53988"/>
            <a:ext cx="8229600" cy="1041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53035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772275" y="6407150"/>
            <a:ext cx="21336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tint val="75000"/>
                  </a:schemeClr>
                </a:solidFill>
                <a:latin typeface="+mn-lt"/>
                <a:ea typeface="+mn-ea"/>
                <a:cs typeface="+mn-cs"/>
              </a:defRPr>
            </a:lvl1pPr>
          </a:lstStyle>
          <a:p>
            <a:pPr>
              <a:defRPr/>
            </a:pPr>
            <a:fld id="{AB0AB3B4-2F10-044B-8EA5-2D1F60FF30D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46" r:id="rId5"/>
    <p:sldLayoutId id="2147483832" r:id="rId6"/>
    <p:sldLayoutId id="2147483847" r:id="rId7"/>
    <p:sldLayoutId id="2147483833" r:id="rId8"/>
    <p:sldLayoutId id="2147483834" r:id="rId9"/>
    <p:sldLayoutId id="2147483835" r:id="rId10"/>
    <p:sldLayoutId id="2147483836" r:id="rId11"/>
    <p:sldLayoutId id="2147483848" r:id="rId12"/>
    <p:sldLayoutId id="2147483837" r:id="rId13"/>
    <p:sldLayoutId id="2147483849" r:id="rId14"/>
    <p:sldLayoutId id="2147483838" r:id="rId15"/>
    <p:sldLayoutId id="2147483850" r:id="rId16"/>
    <p:sldLayoutId id="2147483839" r:id="rId17"/>
    <p:sldLayoutId id="2147483851" r:id="rId18"/>
    <p:sldLayoutId id="2147483840" r:id="rId19"/>
    <p:sldLayoutId id="2147483852" r:id="rId20"/>
    <p:sldLayoutId id="2147483841" r:id="rId21"/>
    <p:sldLayoutId id="2147483853" r:id="rId22"/>
    <p:sldLayoutId id="2147483842" r:id="rId23"/>
    <p:sldLayoutId id="2147483854" r:id="rId24"/>
    <p:sldLayoutId id="2147483843" r:id="rId25"/>
    <p:sldLayoutId id="2147483855" r:id="rId26"/>
    <p:sldLayoutId id="2147483844" r:id="rId27"/>
    <p:sldLayoutId id="2147483856" r:id="rId28"/>
    <p:sldLayoutId id="2147483845" r:id="rId29"/>
  </p:sldLayoutIdLst>
  <p:hf hdr="0" ftr="0"/>
  <p:txStyles>
    <p:titleStyle>
      <a:lvl1pPr algn="l" defTabSz="457200" rtl="0" eaLnBrk="1" fontAlgn="base" hangingPunct="1">
        <a:lnSpc>
          <a:spcPct val="90000"/>
        </a:lnSpc>
        <a:spcBef>
          <a:spcPct val="0"/>
        </a:spcBef>
        <a:spcAft>
          <a:spcPct val="0"/>
        </a:spcAft>
        <a:defRPr sz="3200" b="1" kern="1200">
          <a:solidFill>
            <a:schemeClr val="tx1"/>
          </a:solidFill>
          <a:latin typeface="+mj-lt"/>
          <a:ea typeface="ＭＳ Ｐゴシック" charset="0"/>
          <a:cs typeface="ＭＳ Ｐゴシック" charset="0"/>
        </a:defRPr>
      </a:lvl1pPr>
      <a:lvl2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2pPr>
      <a:lvl3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3pPr>
      <a:lvl4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4pPr>
      <a:lvl5pPr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5pPr>
      <a:lvl6pPr marL="4572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6pPr>
      <a:lvl7pPr marL="9144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7pPr>
      <a:lvl8pPr marL="13716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8pPr>
      <a:lvl9pPr marL="1828800" algn="l" defTabSz="457200" rtl="0" eaLnBrk="1" fontAlgn="base" hangingPunct="1">
        <a:lnSpc>
          <a:spcPct val="90000"/>
        </a:lnSpc>
        <a:spcBef>
          <a:spcPct val="0"/>
        </a:spcBef>
        <a:spcAft>
          <a:spcPct val="0"/>
        </a:spcAft>
        <a:defRPr sz="3200" b="1">
          <a:solidFill>
            <a:schemeClr val="tx1"/>
          </a:solidFill>
          <a:latin typeface="Calibri" charset="0"/>
          <a:ea typeface="ＭＳ Ｐゴシック" charset="0"/>
          <a:cs typeface="ＭＳ Ｐゴシック" charset="0"/>
        </a:defRPr>
      </a:lvl9pPr>
    </p:titleStyle>
    <p:bodyStyle>
      <a:lvl1pPr marL="255588" indent="-255588"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2F6EB-D82C-2249-9C26-7EDAC1C6A6FD}"/>
              </a:ext>
            </a:extLst>
          </p:cNvPr>
          <p:cNvSpPr>
            <a:spLocks noGrp="1"/>
          </p:cNvSpPr>
          <p:nvPr>
            <p:ph type="ctrTitle"/>
          </p:nvPr>
        </p:nvSpPr>
        <p:spPr>
          <a:xfrm>
            <a:off x="4572000" y="327637"/>
            <a:ext cx="3886200" cy="606109"/>
          </a:xfrm>
        </p:spPr>
        <p:txBody>
          <a:bodyPr/>
          <a:lstStyle/>
          <a:p>
            <a:pPr algn="ctr"/>
            <a:r>
              <a:rPr lang="en-US" sz="3600" dirty="0"/>
              <a:t>CMS Update 2019</a:t>
            </a:r>
          </a:p>
        </p:txBody>
      </p:sp>
      <p:sp>
        <p:nvSpPr>
          <p:cNvPr id="3" name="Subtitle 2">
            <a:extLst>
              <a:ext uri="{FF2B5EF4-FFF2-40B4-BE49-F238E27FC236}">
                <a16:creationId xmlns:a16="http://schemas.microsoft.com/office/drawing/2014/main" id="{A206EFF5-EF1D-144D-8326-FF84567E608B}"/>
              </a:ext>
            </a:extLst>
          </p:cNvPr>
          <p:cNvSpPr>
            <a:spLocks noGrp="1"/>
          </p:cNvSpPr>
          <p:nvPr>
            <p:ph type="subTitle" idx="1"/>
          </p:nvPr>
        </p:nvSpPr>
        <p:spPr>
          <a:xfrm>
            <a:off x="4051139" y="1284790"/>
            <a:ext cx="4861367" cy="400484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2000" dirty="0"/>
              <a:t>Bill H. McCully CHFM SASHE</a:t>
            </a:r>
          </a:p>
          <a:p>
            <a:pPr algn="ctr"/>
            <a:r>
              <a:rPr lang="en-US" sz="2000" dirty="0"/>
              <a:t>Senior Consultant</a:t>
            </a:r>
          </a:p>
          <a:p>
            <a:pPr algn="ctr"/>
            <a:r>
              <a:rPr lang="en-US" sz="2000" dirty="0"/>
              <a:t>MSL Healthcare Partners</a:t>
            </a:r>
          </a:p>
          <a:p>
            <a:endParaRPr lang="en-US" dirty="0"/>
          </a:p>
        </p:txBody>
      </p:sp>
      <p:pic>
        <p:nvPicPr>
          <p:cNvPr id="5" name="Picture 4">
            <a:extLst>
              <a:ext uri="{FF2B5EF4-FFF2-40B4-BE49-F238E27FC236}">
                <a16:creationId xmlns:a16="http://schemas.microsoft.com/office/drawing/2014/main" id="{8EF4F48A-4F6D-0948-8CED-EC7530AE4329}"/>
              </a:ext>
            </a:extLst>
          </p:cNvPr>
          <p:cNvPicPr>
            <a:picLocks noChangeAspect="1"/>
          </p:cNvPicPr>
          <p:nvPr/>
        </p:nvPicPr>
        <p:blipFill>
          <a:blip r:embed="rId2"/>
          <a:stretch>
            <a:fillRect/>
          </a:stretch>
        </p:blipFill>
        <p:spPr>
          <a:xfrm>
            <a:off x="2523281" y="5602147"/>
            <a:ext cx="2937423" cy="1128532"/>
          </a:xfrm>
          <a:prstGeom prst="rect">
            <a:avLst/>
          </a:prstGeom>
        </p:spPr>
      </p:pic>
      <p:pic>
        <p:nvPicPr>
          <p:cNvPr id="6" name="Picture 5">
            <a:extLst>
              <a:ext uri="{FF2B5EF4-FFF2-40B4-BE49-F238E27FC236}">
                <a16:creationId xmlns:a16="http://schemas.microsoft.com/office/drawing/2014/main" id="{86EC90B9-3DC4-A84C-9628-01122EC2A40C}"/>
              </a:ext>
            </a:extLst>
          </p:cNvPr>
          <p:cNvPicPr>
            <a:picLocks noChangeAspect="1"/>
          </p:cNvPicPr>
          <p:nvPr/>
        </p:nvPicPr>
        <p:blipFill>
          <a:blip r:embed="rId2"/>
          <a:stretch>
            <a:fillRect/>
          </a:stretch>
        </p:blipFill>
        <p:spPr>
          <a:xfrm>
            <a:off x="4377596" y="1714506"/>
            <a:ext cx="4393121" cy="1644027"/>
          </a:xfrm>
          <a:prstGeom prst="rect">
            <a:avLst/>
          </a:prstGeom>
        </p:spPr>
      </p:pic>
    </p:spTree>
    <p:extLst>
      <p:ext uri="{BB962C8B-B14F-4D97-AF65-F5344CB8AC3E}">
        <p14:creationId xmlns:p14="http://schemas.microsoft.com/office/powerpoint/2010/main" val="1639765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2800" b="1" i="1" dirty="0"/>
              <a:t>Must be </a:t>
            </a:r>
            <a:r>
              <a:rPr lang="en-US" sz="2800" dirty="0"/>
              <a:t>ligature resistant: </a:t>
            </a:r>
          </a:p>
          <a:p>
            <a:r>
              <a:rPr lang="en-US" sz="2800" dirty="0"/>
              <a:t>Inpatient psychiatric units, in both psychiatric and general/acute care </a:t>
            </a:r>
          </a:p>
          <a:p>
            <a:r>
              <a:rPr lang="en-US" sz="2800" dirty="0"/>
              <a:t>hospitals </a:t>
            </a:r>
          </a:p>
          <a:p>
            <a:r>
              <a:rPr lang="en-US" sz="2800" dirty="0"/>
              <a:t>Dedicated spaces in the emergency department </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977660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fontScale="92500" lnSpcReduction="10000"/>
          </a:bodyPr>
          <a:lstStyle/>
          <a:p>
            <a:r>
              <a:rPr lang="en-US" sz="2400" b="1" i="1" dirty="0"/>
              <a:t>Not required </a:t>
            </a:r>
            <a:r>
              <a:rPr lang="en-US" sz="2400" dirty="0"/>
              <a:t>to be ligature resistant: </a:t>
            </a:r>
          </a:p>
          <a:p>
            <a:r>
              <a:rPr lang="en-US" sz="2400" dirty="0"/>
              <a:t>• But </a:t>
            </a:r>
            <a:r>
              <a:rPr lang="en-US" sz="2400" i="1" dirty="0"/>
              <a:t>are required </a:t>
            </a:r>
            <a:r>
              <a:rPr lang="en-US" sz="2400" dirty="0"/>
              <a:t>to have conducted an environmental risk assessment and have steps, protocols, safeguards, etc. in place to protect suicidal patients: </a:t>
            </a:r>
          </a:p>
          <a:p>
            <a:r>
              <a:rPr lang="en-US" sz="2400" dirty="0"/>
              <a:t>— Emergency departments</a:t>
            </a:r>
            <a:br>
              <a:rPr lang="en-US" sz="2400" dirty="0"/>
            </a:br>
            <a:r>
              <a:rPr lang="en-US" sz="2400" dirty="0"/>
              <a:t>— General medical/surgical inpatient units</a:t>
            </a:r>
            <a:br>
              <a:rPr lang="en-US" sz="2400" dirty="0"/>
            </a:br>
            <a:r>
              <a:rPr lang="en-US" sz="2400" dirty="0"/>
              <a:t>— Residential, partial hospitalization, and day treatment programs — Intensive outpatient programs </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477991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2000" dirty="0"/>
              <a:t>Where are ligature risks scored?</a:t>
            </a:r>
          </a:p>
          <a:p>
            <a:endParaRPr lang="en-US" sz="2000" dirty="0"/>
          </a:p>
          <a:p>
            <a:r>
              <a:rPr lang="en-US" sz="2000" b="1" dirty="0"/>
              <a:t>Element of Performance for EC.02.06.01 </a:t>
            </a:r>
            <a:endParaRPr lang="en-US" sz="2000" dirty="0"/>
          </a:p>
          <a:p>
            <a:r>
              <a:rPr lang="en-US" sz="2000" dirty="0"/>
              <a:t>EP1. Interior spaces meet the needs of the patient population and are safe and suitable to the care, treatment, and services provided. </a:t>
            </a:r>
          </a:p>
          <a:p>
            <a:endParaRPr lang="en-US" sz="2000" dirty="0"/>
          </a:p>
          <a:p>
            <a:r>
              <a:rPr lang="en-US" sz="2000" dirty="0"/>
              <a:t>The Most cited EP in the standards and scored in the High Harm category of the safer matrix.</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543212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endParaRPr lang="en-US" dirty="0"/>
          </a:p>
          <a:p>
            <a:r>
              <a:rPr lang="en-US" sz="2000" b="1" dirty="0"/>
              <a:t>Eye Wash Stations:</a:t>
            </a:r>
          </a:p>
          <a:p>
            <a:endParaRPr lang="en-US" dirty="0"/>
          </a:p>
          <a:p>
            <a:endParaRPr lang="en-US" dirty="0"/>
          </a:p>
          <a:p>
            <a:endParaRPr lang="en-US" dirty="0"/>
          </a:p>
          <a:p>
            <a:r>
              <a:rPr lang="en-US" sz="2400" dirty="0"/>
              <a:t>Often misunderstood, eyewash stations are required in health care facilities where staff members handle caustic or corrosive chemicals. </a:t>
            </a:r>
          </a:p>
          <a:p>
            <a:endParaRPr lang="en-US" sz="24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601482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lnSpcReduction="10000"/>
          </a:bodyPr>
          <a:lstStyle/>
          <a:p>
            <a:r>
              <a:rPr lang="en-US" sz="2000" b="1" dirty="0"/>
              <a:t>What is Caustic or Corrosive?</a:t>
            </a:r>
          </a:p>
          <a:p>
            <a:endParaRPr lang="en-US" sz="2000" dirty="0"/>
          </a:p>
          <a:p>
            <a:r>
              <a:rPr lang="en-US" sz="2000" dirty="0"/>
              <a:t>Corrosive chemicals commonly used </a:t>
            </a:r>
          </a:p>
          <a:p>
            <a:r>
              <a:rPr lang="en-US" sz="2000" dirty="0"/>
              <a:t>in health care, such as glutaraldehyde (used to sterilize surgical equipment) and formaldehyde, and for caustic chemicals used in facility cleaning and boiler maintenance, including bleach and sodium hydroxide (caustic soda), the applicable SDS recommends flushing eyes with a stream of water for several (often 15 to 20) minutes. </a:t>
            </a:r>
          </a:p>
          <a:p>
            <a:endParaRPr lang="en-US" sz="20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86141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2000" b="1" dirty="0"/>
              <a:t>Eye Wash Stations:</a:t>
            </a:r>
          </a:p>
          <a:p>
            <a:endParaRPr lang="en-US" dirty="0"/>
          </a:p>
          <a:p>
            <a:endParaRPr lang="en-US" dirty="0"/>
          </a:p>
          <a:p>
            <a:r>
              <a:rPr lang="en-US" sz="2000" dirty="0"/>
              <a:t>“Where the eyes or body of any person may be exposed to injurious corrosive materials, suitable facilities for quick drenching or flushing of the eyes and body shall be provided within the work area for immediate emergency use.” It must be within 10 seconds or 55 feet and not behind locked doors. </a:t>
            </a:r>
          </a:p>
          <a:p>
            <a:endParaRPr lang="en-US" sz="20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84855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2000" b="1" dirty="0"/>
              <a:t>Eye Wash Stations:</a:t>
            </a:r>
          </a:p>
          <a:p>
            <a:endParaRPr lang="en-US" sz="2000" b="1" dirty="0"/>
          </a:p>
          <a:p>
            <a:r>
              <a:rPr lang="en-US" sz="2000" dirty="0"/>
              <a:t>Most often cited:</a:t>
            </a:r>
          </a:p>
          <a:p>
            <a:r>
              <a:rPr lang="en-US" sz="2000" dirty="0"/>
              <a:t>Inaccessible, poorly maintained, missing inspections.</a:t>
            </a:r>
          </a:p>
          <a:p>
            <a:r>
              <a:rPr lang="en-US" sz="2000" dirty="0"/>
              <a:t>Record temperature at least quarterly to prove temp stays between 60 and 100 degrees per the ANSI standard.</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00313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2000" b="1" dirty="0"/>
              <a:t>Fire Drills: most commonly cited issues:</a:t>
            </a:r>
          </a:p>
          <a:p>
            <a:endParaRPr lang="en-US" sz="2000" b="1" dirty="0"/>
          </a:p>
          <a:p>
            <a:r>
              <a:rPr lang="en-US" sz="2000" dirty="0"/>
              <a:t>Holding drills at unexpected times ( when scheduling drills at least one hour separation is required to ensure unexpected times).</a:t>
            </a:r>
          </a:p>
          <a:p>
            <a:endParaRPr lang="en-US" sz="2000" dirty="0"/>
          </a:p>
          <a:p>
            <a:r>
              <a:rPr lang="en-US" sz="2000" dirty="0"/>
              <a:t>Silent 3</a:t>
            </a:r>
            <a:r>
              <a:rPr lang="en-US" sz="2000" baseline="30000" dirty="0"/>
              <a:t>rd</a:t>
            </a:r>
            <a:r>
              <a:rPr lang="en-US" sz="2000" dirty="0"/>
              <a:t> shift drills (only the bells may be silenced, all other devices must operate).</a:t>
            </a:r>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679460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2000" dirty="0"/>
              <a:t>Incomplete critiques: </a:t>
            </a:r>
          </a:p>
          <a:p>
            <a:r>
              <a:rPr lang="en-US" sz="2000" dirty="0"/>
              <a:t>Critiques must document what happened during the drill including staff reactions, equipment functionality or failures. </a:t>
            </a:r>
          </a:p>
          <a:p>
            <a:endParaRPr lang="en-US" sz="2000" dirty="0"/>
          </a:p>
          <a:p>
            <a:r>
              <a:rPr lang="en-US" sz="2000" dirty="0"/>
              <a:t>Staff responsibilities:</a:t>
            </a:r>
          </a:p>
          <a:p>
            <a:r>
              <a:rPr lang="en-US" sz="2000" dirty="0"/>
              <a:t>Any rolling equipment must be accounted for in the drill. Test staff to ensure they know how to move the equipment and where it goes during an emergency.</a:t>
            </a:r>
          </a:p>
          <a:p>
            <a:endParaRPr lang="en-US" sz="20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755789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pic>
        <p:nvPicPr>
          <p:cNvPr id="4" name="Picture 3">
            <a:extLst>
              <a:ext uri="{FF2B5EF4-FFF2-40B4-BE49-F238E27FC236}">
                <a16:creationId xmlns:a16="http://schemas.microsoft.com/office/drawing/2014/main" id="{0E12CACB-1D28-EF43-8A13-0643EBE57DA3}"/>
              </a:ext>
            </a:extLst>
          </p:cNvPr>
          <p:cNvPicPr>
            <a:picLocks noChangeAspect="1"/>
          </p:cNvPicPr>
          <p:nvPr/>
        </p:nvPicPr>
        <p:blipFill>
          <a:blip r:embed="rId2"/>
          <a:stretch>
            <a:fillRect/>
          </a:stretch>
        </p:blipFill>
        <p:spPr>
          <a:xfrm>
            <a:off x="4148254" y="914400"/>
            <a:ext cx="4995746" cy="3709042"/>
          </a:xfrm>
          <a:prstGeom prst="rect">
            <a:avLst/>
          </a:prstGeom>
        </p:spPr>
      </p:pic>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9143999" y="4623442"/>
            <a:ext cx="45719" cy="4571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28826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A905-7E53-1F4D-B567-948D93DDE418}"/>
              </a:ext>
            </a:extLst>
          </p:cNvPr>
          <p:cNvSpPr>
            <a:spLocks noGrp="1"/>
          </p:cNvSpPr>
          <p:nvPr>
            <p:ph type="ctrTitle"/>
          </p:nvPr>
        </p:nvSpPr>
        <p:spPr>
          <a:xfrm>
            <a:off x="4197427" y="127321"/>
            <a:ext cx="4161621" cy="606109"/>
          </a:xfrm>
        </p:spPr>
        <p:txBody>
          <a:bodyPr/>
          <a:lstStyle/>
          <a:p>
            <a:pPr algn="ctr"/>
            <a:r>
              <a:rPr lang="en-US" dirty="0"/>
              <a:t>Codes and Standards Changes</a:t>
            </a:r>
            <a:br>
              <a:rPr lang="en-US" dirty="0"/>
            </a:br>
            <a:endParaRPr lang="en-US" dirty="0"/>
          </a:p>
        </p:txBody>
      </p:sp>
      <p:sp>
        <p:nvSpPr>
          <p:cNvPr id="3" name="Subtitle 2">
            <a:extLst>
              <a:ext uri="{FF2B5EF4-FFF2-40B4-BE49-F238E27FC236}">
                <a16:creationId xmlns:a16="http://schemas.microsoft.com/office/drawing/2014/main" id="{6ACD78DD-FD0D-2E4D-9106-13CF9FF19593}"/>
              </a:ext>
            </a:extLst>
          </p:cNvPr>
          <p:cNvSpPr>
            <a:spLocks noGrp="1"/>
          </p:cNvSpPr>
          <p:nvPr>
            <p:ph type="subTitle" idx="1"/>
          </p:nvPr>
        </p:nvSpPr>
        <p:spPr>
          <a:xfrm>
            <a:off x="4197427" y="1035586"/>
            <a:ext cx="4825387" cy="3426245"/>
          </a:xfrm>
        </p:spPr>
        <p:txBody>
          <a:bodyPr>
            <a:normAutofit fontScale="92500"/>
          </a:bodyPr>
          <a:lstStyle/>
          <a:p>
            <a:endParaRPr lang="en-US" b="1" dirty="0"/>
          </a:p>
          <a:p>
            <a:endParaRPr lang="en-US" b="1" dirty="0"/>
          </a:p>
          <a:p>
            <a:r>
              <a:rPr lang="en-US" sz="2800" b="1" dirty="0"/>
              <a:t>NFPA 101:  Life Safety Code ®: 2000 to 2012</a:t>
            </a:r>
          </a:p>
          <a:p>
            <a:r>
              <a:rPr lang="en-US" sz="2800" b="1" dirty="0"/>
              <a:t>NFPA 99:  Health Care Facilities Code®: 1999 to 2012</a:t>
            </a:r>
          </a:p>
          <a:p>
            <a:r>
              <a:rPr lang="en-US" sz="2800" b="1" dirty="0"/>
              <a:t>CMS Conditions of Participation for Emergency Management </a:t>
            </a:r>
          </a:p>
          <a:p>
            <a:endParaRPr lang="en-US" dirty="0"/>
          </a:p>
        </p:txBody>
      </p:sp>
      <p:pic>
        <p:nvPicPr>
          <p:cNvPr id="5" name="Picture 4">
            <a:extLst>
              <a:ext uri="{FF2B5EF4-FFF2-40B4-BE49-F238E27FC236}">
                <a16:creationId xmlns:a16="http://schemas.microsoft.com/office/drawing/2014/main" id="{8733CF3A-6B7D-F440-AEE6-A5FA40F4DE61}"/>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528306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Water Management :</a:t>
            </a:r>
          </a:p>
          <a:p>
            <a:endParaRPr lang="en-US" sz="1800" b="1" dirty="0"/>
          </a:p>
          <a:p>
            <a:r>
              <a:rPr lang="en-US" sz="1800" b="1" dirty="0"/>
              <a:t>Write a water management Plan</a:t>
            </a:r>
          </a:p>
          <a:p>
            <a:r>
              <a:rPr lang="en-US" sz="1800" dirty="0"/>
              <a:t>Majority of hospitals testing for Legionella, not required to test but risk assess if not testing.</a:t>
            </a:r>
          </a:p>
          <a:p>
            <a:r>
              <a:rPr lang="en-US" sz="1800" dirty="0"/>
              <a:t>Perform a building survey to identify at risk systems </a:t>
            </a:r>
          </a:p>
          <a:p>
            <a:r>
              <a:rPr lang="en-US" sz="1800" dirty="0"/>
              <a:t>Conduct environmental risk assessment</a:t>
            </a:r>
          </a:p>
          <a:p>
            <a:r>
              <a:rPr lang="en-US" sz="1800" dirty="0"/>
              <a:t>Include in the emergency operations plan and the utilities management plan; emergency response and immediate steps if there were to be confirmed cases of legionella in the facility</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186241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2000" b="1" dirty="0"/>
              <a:t>Time Definitions for The Joint Commission</a:t>
            </a:r>
          </a:p>
          <a:p>
            <a:endParaRPr lang="en-US" sz="2000" b="1" dirty="0"/>
          </a:p>
          <a:p>
            <a:r>
              <a:rPr lang="en-US" sz="1800" dirty="0"/>
              <a:t>Weekly – any time during the week generally Sunday through Saturday.</a:t>
            </a:r>
          </a:p>
          <a:p>
            <a:r>
              <a:rPr lang="en-US" sz="1800" dirty="0"/>
              <a:t>Monthly – 30 day intervals = 12 times per year or once per calendar month.</a:t>
            </a:r>
          </a:p>
          <a:p>
            <a:r>
              <a:rPr lang="en-US" sz="1800" dirty="0"/>
              <a:t>Quarterly – every 3 months plus or minus 10 days.</a:t>
            </a:r>
          </a:p>
          <a:p>
            <a:r>
              <a:rPr lang="en-US" sz="1800" dirty="0"/>
              <a:t>Semi annual – every 6 months from the last event plus or minus 20 days.</a:t>
            </a:r>
          </a:p>
          <a:p>
            <a:r>
              <a:rPr lang="en-US" sz="1800" dirty="0"/>
              <a:t>Annually – every 12 months = 1 year from last event plus or minus 30 days.</a:t>
            </a:r>
          </a:p>
          <a:p>
            <a:endParaRPr lang="en-US" sz="18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910469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2000" b="1" dirty="0"/>
              <a:t>Time Definitions for The Joint Commission</a:t>
            </a:r>
          </a:p>
          <a:p>
            <a:endParaRPr lang="en-US" dirty="0"/>
          </a:p>
          <a:p>
            <a:r>
              <a:rPr lang="en-US" sz="2000" dirty="0"/>
              <a:t>3 years or 36 months = 36 months from the last event plus </a:t>
            </a:r>
            <a:r>
              <a:rPr lang="en-US" sz="2000"/>
              <a:t>or minus 45 days</a:t>
            </a:r>
            <a:endParaRPr lang="en-US" sz="20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
        <p:nvSpPr>
          <p:cNvPr id="4" name="TextBox 3">
            <a:extLst>
              <a:ext uri="{FF2B5EF4-FFF2-40B4-BE49-F238E27FC236}">
                <a16:creationId xmlns:a16="http://schemas.microsoft.com/office/drawing/2014/main" id="{2964CDD9-D18B-204D-83F4-8508C21CB904}"/>
              </a:ext>
            </a:extLst>
          </p:cNvPr>
          <p:cNvSpPr txBox="1"/>
          <p:nvPr/>
        </p:nvSpPr>
        <p:spPr>
          <a:xfrm>
            <a:off x="8229600" y="1828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12583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H="1">
            <a:off x="9143999" y="4470524"/>
            <a:ext cx="45719" cy="4571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pic>
        <p:nvPicPr>
          <p:cNvPr id="7" name="Picture 6">
            <a:extLst>
              <a:ext uri="{FF2B5EF4-FFF2-40B4-BE49-F238E27FC236}">
                <a16:creationId xmlns:a16="http://schemas.microsoft.com/office/drawing/2014/main" id="{1A410727-BD94-E745-A7E5-6B313FA43D8F}"/>
              </a:ext>
            </a:extLst>
          </p:cNvPr>
          <p:cNvPicPr>
            <a:picLocks noChangeAspect="1"/>
          </p:cNvPicPr>
          <p:nvPr/>
        </p:nvPicPr>
        <p:blipFill>
          <a:blip r:embed="rId3"/>
          <a:stretch>
            <a:fillRect/>
          </a:stretch>
        </p:blipFill>
        <p:spPr>
          <a:xfrm>
            <a:off x="0" y="-630936"/>
            <a:ext cx="9198776" cy="7506358"/>
          </a:xfrm>
          <a:prstGeom prst="rect">
            <a:avLst/>
          </a:prstGeom>
        </p:spPr>
      </p:pic>
    </p:spTree>
    <p:extLst>
      <p:ext uri="{BB962C8B-B14F-4D97-AF65-F5344CB8AC3E}">
        <p14:creationId xmlns:p14="http://schemas.microsoft.com/office/powerpoint/2010/main" val="4048683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H="1">
            <a:off x="9143999" y="4514557"/>
            <a:ext cx="45719" cy="4571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pic>
        <p:nvPicPr>
          <p:cNvPr id="4" name="Picture 3">
            <a:extLst>
              <a:ext uri="{FF2B5EF4-FFF2-40B4-BE49-F238E27FC236}">
                <a16:creationId xmlns:a16="http://schemas.microsoft.com/office/drawing/2014/main" id="{F94117C8-7FED-264E-A213-443096AD86E0}"/>
              </a:ext>
            </a:extLst>
          </p:cNvPr>
          <p:cNvPicPr>
            <a:picLocks noChangeAspect="1"/>
          </p:cNvPicPr>
          <p:nvPr/>
        </p:nvPicPr>
        <p:blipFill>
          <a:blip r:embed="rId3"/>
          <a:stretch>
            <a:fillRect/>
          </a:stretch>
        </p:blipFill>
        <p:spPr>
          <a:xfrm>
            <a:off x="57665" y="511198"/>
            <a:ext cx="9189718" cy="6869372"/>
          </a:xfrm>
          <a:prstGeom prst="rect">
            <a:avLst/>
          </a:prstGeom>
        </p:spPr>
      </p:pic>
    </p:spTree>
    <p:extLst>
      <p:ext uri="{BB962C8B-B14F-4D97-AF65-F5344CB8AC3E}">
        <p14:creationId xmlns:p14="http://schemas.microsoft.com/office/powerpoint/2010/main" val="168162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H="1" flipV="1">
            <a:off x="9143999" y="4516243"/>
            <a:ext cx="45719" cy="4571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pic>
        <p:nvPicPr>
          <p:cNvPr id="4" name="Picture 3">
            <a:extLst>
              <a:ext uri="{FF2B5EF4-FFF2-40B4-BE49-F238E27FC236}">
                <a16:creationId xmlns:a16="http://schemas.microsoft.com/office/drawing/2014/main" id="{B320DFC6-AFA3-F64C-AF5C-1BB0DB77DD69}"/>
              </a:ext>
            </a:extLst>
          </p:cNvPr>
          <p:cNvPicPr>
            <a:picLocks noChangeAspect="1"/>
          </p:cNvPicPr>
          <p:nvPr/>
        </p:nvPicPr>
        <p:blipFill>
          <a:blip r:embed="rId3"/>
          <a:stretch>
            <a:fillRect/>
          </a:stretch>
        </p:blipFill>
        <p:spPr>
          <a:xfrm>
            <a:off x="3387512" y="553278"/>
            <a:ext cx="6450972" cy="5509446"/>
          </a:xfrm>
          <a:prstGeom prst="rect">
            <a:avLst/>
          </a:prstGeom>
        </p:spPr>
      </p:pic>
    </p:spTree>
    <p:extLst>
      <p:ext uri="{BB962C8B-B14F-4D97-AF65-F5344CB8AC3E}">
        <p14:creationId xmlns:p14="http://schemas.microsoft.com/office/powerpoint/2010/main" val="161036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H="1">
            <a:off x="9143999" y="4470524"/>
            <a:ext cx="45719" cy="4571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pic>
        <p:nvPicPr>
          <p:cNvPr id="4" name="Picture 3">
            <a:extLst>
              <a:ext uri="{FF2B5EF4-FFF2-40B4-BE49-F238E27FC236}">
                <a16:creationId xmlns:a16="http://schemas.microsoft.com/office/drawing/2014/main" id="{970F9D03-7078-E747-A5FC-7F7D0339D2D3}"/>
              </a:ext>
            </a:extLst>
          </p:cNvPr>
          <p:cNvPicPr>
            <a:picLocks noChangeAspect="1"/>
          </p:cNvPicPr>
          <p:nvPr/>
        </p:nvPicPr>
        <p:blipFill>
          <a:blip r:embed="rId3"/>
          <a:stretch>
            <a:fillRect/>
          </a:stretch>
        </p:blipFill>
        <p:spPr>
          <a:xfrm>
            <a:off x="3317630" y="597877"/>
            <a:ext cx="6879843" cy="5531656"/>
          </a:xfrm>
          <a:prstGeom prst="rect">
            <a:avLst/>
          </a:prstGeom>
        </p:spPr>
      </p:pic>
    </p:spTree>
    <p:extLst>
      <p:ext uri="{BB962C8B-B14F-4D97-AF65-F5344CB8AC3E}">
        <p14:creationId xmlns:p14="http://schemas.microsoft.com/office/powerpoint/2010/main" val="2199670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2000" dirty="0"/>
              <a:t>Emergency Generators: EC.02.05.07</a:t>
            </a:r>
          </a:p>
          <a:p>
            <a:endParaRPr lang="en-US" sz="2000" dirty="0"/>
          </a:p>
          <a:p>
            <a:r>
              <a:rPr lang="en-US" sz="2000" dirty="0"/>
              <a:t>EP 4 	Weekly Inspection Includes ATS </a:t>
            </a:r>
          </a:p>
          <a:p>
            <a:r>
              <a:rPr lang="en-US" sz="2000" dirty="0"/>
              <a:t>EP 5  	Testing Monthly under load</a:t>
            </a:r>
          </a:p>
          <a:p>
            <a:r>
              <a:rPr lang="en-US" sz="2000" dirty="0"/>
              <a:t>EP 6  	Testing annually ramping for 1.5 hrs. </a:t>
            </a:r>
          </a:p>
          <a:p>
            <a:r>
              <a:rPr lang="en-US" sz="2000" dirty="0"/>
              <a:t>EP 7  	Transfer each switch monthly</a:t>
            </a:r>
          </a:p>
          <a:p>
            <a:r>
              <a:rPr lang="en-US" sz="2000" dirty="0"/>
              <a:t>EP 8  	Annual fuel testing </a:t>
            </a:r>
          </a:p>
          <a:p>
            <a:r>
              <a:rPr lang="en-US" sz="2000" dirty="0"/>
              <a:t>EP 9  	Triennial 4 hour test run.</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309898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600" b="1" dirty="0"/>
              <a:t>Stairwell exit enclosures:</a:t>
            </a:r>
          </a:p>
          <a:p>
            <a:endParaRPr lang="en-US" sz="1600" b="1" dirty="0"/>
          </a:p>
          <a:p>
            <a:r>
              <a:rPr lang="en-US" sz="1600" dirty="0"/>
              <a:t>TJC says no equipment is allowed in the exit enclosure including evac chairs/sleds. Security cameras, card readers, WI-FI routers allowed if not interfering with evacuation.</a:t>
            </a:r>
          </a:p>
          <a:p>
            <a:endParaRPr lang="en-US" sz="1600" b="1" dirty="0"/>
          </a:p>
          <a:p>
            <a:r>
              <a:rPr lang="en-US" sz="1600" b="1" dirty="0"/>
              <a:t>Egress Obstruction:</a:t>
            </a:r>
          </a:p>
          <a:p>
            <a:r>
              <a:rPr lang="en-US" sz="1600" dirty="0"/>
              <a:t>2012 LSC improved the egress rules slightly. Some wheeled carts such as patient lifts, isolation and crash carts are allowed but staff must be able to speak to where those carts go in an emergency.</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950564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3600" b="1" dirty="0"/>
              <a:t>Questions???</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10962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endParaRPr lang="en-US" sz="2800" b="1" dirty="0"/>
          </a:p>
          <a:p>
            <a:r>
              <a:rPr lang="en-US" sz="2800" b="1" dirty="0"/>
              <a:t>CMS Water Management Requirement - June 2, 2017</a:t>
            </a:r>
          </a:p>
          <a:p>
            <a:r>
              <a:rPr lang="en-US" sz="2800" b="1" dirty="0"/>
              <a:t>CMS additional K-Tags to accommodate new codes</a:t>
            </a:r>
          </a:p>
          <a:p>
            <a:r>
              <a:rPr lang="en-US" sz="2800" b="1" dirty="0"/>
              <a:t>TJC Reshuffling of the EPs</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74597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pPr algn="ctr"/>
            <a:endParaRPr lang="en-US" sz="1800" b="1" dirty="0"/>
          </a:p>
          <a:p>
            <a:pPr algn="ctr"/>
            <a:r>
              <a:rPr lang="en-US" sz="2400" b="1" dirty="0"/>
              <a:t>Emergency Preparedness</a:t>
            </a:r>
          </a:p>
          <a:p>
            <a:r>
              <a:rPr lang="en-US" sz="1600" dirty="0"/>
              <a:t>Expect a more in depth survey regarding emergency management than in past surveys.</a:t>
            </a:r>
          </a:p>
          <a:p>
            <a:r>
              <a:rPr lang="en-US" sz="1600" dirty="0"/>
              <a:t>EM Committee Representatives:</a:t>
            </a:r>
          </a:p>
          <a:p>
            <a:pPr marL="285750" indent="-285750">
              <a:buFont typeface="Arial" panose="020B0604020202020204" pitchFamily="34" charset="0"/>
              <a:buChar char="•"/>
            </a:pPr>
            <a:r>
              <a:rPr lang="en-US" sz="1600" dirty="0"/>
              <a:t>IT representative, to address Cyber security such as, risk awareness, incident detection, incident response, and a cyber security exercise is recommended.</a:t>
            </a:r>
          </a:p>
          <a:p>
            <a:pPr marL="285750" indent="-285750">
              <a:buFont typeface="Arial" panose="020B0604020202020204" pitchFamily="34" charset="0"/>
              <a:buChar char="•"/>
            </a:pPr>
            <a:r>
              <a:rPr lang="en-US" sz="1600" dirty="0"/>
              <a:t>Medical Staff, Preferably from ED</a:t>
            </a:r>
          </a:p>
          <a:p>
            <a:pPr marL="285750" indent="-285750">
              <a:buFont typeface="Arial" panose="020B0604020202020204" pitchFamily="34" charset="0"/>
              <a:buChar char="•"/>
            </a:pPr>
            <a:r>
              <a:rPr lang="en-US" sz="1600" dirty="0"/>
              <a:t> Senior Leadership</a:t>
            </a:r>
          </a:p>
          <a:p>
            <a:pPr marL="285750" indent="-285750">
              <a:buFont typeface="Arial" panose="020B0604020202020204" pitchFamily="34" charset="0"/>
              <a:buChar char="•"/>
            </a:pPr>
            <a:r>
              <a:rPr lang="en-US" sz="1600" dirty="0"/>
              <a:t> Other departments as determined</a:t>
            </a:r>
          </a:p>
          <a:p>
            <a:endParaRPr lang="en-US" sz="16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824667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lnSpcReduction="10000"/>
          </a:bodyPr>
          <a:lstStyle/>
          <a:p>
            <a:r>
              <a:rPr lang="en-US" sz="1800" b="1" dirty="0"/>
              <a:t>1135 Waiver:</a:t>
            </a:r>
          </a:p>
          <a:p>
            <a:r>
              <a:rPr lang="en-US" dirty="0"/>
              <a:t>Under certain declared disasters or public health emergencies, </a:t>
            </a:r>
            <a:endParaRPr lang="en-US" sz="1800" dirty="0"/>
          </a:p>
          <a:p>
            <a:r>
              <a:rPr lang="en-US" dirty="0"/>
              <a:t>waivers may be granted to ensure specific healthcare items and service are available. Examples include HIPAA, EMTALA, pre-approvals, etc. </a:t>
            </a:r>
            <a:endParaRPr lang="en-US" sz="1800" dirty="0"/>
          </a:p>
          <a:p>
            <a:r>
              <a:rPr lang="en-US" dirty="0"/>
              <a:t>For further information see: https://</a:t>
            </a:r>
            <a:r>
              <a:rPr lang="en-US" dirty="0" err="1"/>
              <a:t>www.cms.gov</a:t>
            </a:r>
            <a:r>
              <a:rPr lang="en-US" dirty="0"/>
              <a:t>/Medicare/Provider-Enrollment-and- Certification/</a:t>
            </a:r>
            <a:r>
              <a:rPr lang="en-US" dirty="0" err="1"/>
              <a:t>SurveyCertEmergPrep</a:t>
            </a:r>
            <a:r>
              <a:rPr lang="en-US" dirty="0"/>
              <a:t>/1135-Waivers.html </a:t>
            </a:r>
          </a:p>
          <a:p>
            <a:endParaRPr lang="en-US" sz="1800" b="1" dirty="0"/>
          </a:p>
          <a:p>
            <a:pPr marL="285750" indent="-285750">
              <a:buFont typeface="Arial" panose="020B0604020202020204" pitchFamily="34" charset="0"/>
              <a:buChar char="•"/>
            </a:pPr>
            <a:r>
              <a:rPr lang="en-US" sz="1600" dirty="0"/>
              <a:t>Must have policies and procedures in place </a:t>
            </a:r>
          </a:p>
          <a:p>
            <a:pPr marL="285750" indent="-285750">
              <a:buFont typeface="Arial" panose="020B0604020202020204" pitchFamily="34" charset="0"/>
              <a:buChar char="•"/>
            </a:pPr>
            <a:r>
              <a:rPr lang="en-US" sz="1600" dirty="0"/>
              <a:t> Organizations must know how to contact the government if a waiver is required.</a:t>
            </a:r>
          </a:p>
          <a:p>
            <a:pPr marL="285750" indent="-285750">
              <a:buFont typeface="Arial" panose="020B0604020202020204" pitchFamily="34" charset="0"/>
              <a:buChar char="•"/>
            </a:pPr>
            <a:r>
              <a:rPr lang="en-US" sz="1600" dirty="0"/>
              <a:t>Name, address and contact information for the regional CMS office.</a:t>
            </a:r>
          </a:p>
          <a:p>
            <a:endParaRPr lang="en-US" sz="1600" dirty="0"/>
          </a:p>
          <a:p>
            <a:endParaRPr lang="en-US" sz="16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236366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lnSpcReduction="10000"/>
          </a:bodyPr>
          <a:lstStyle/>
          <a:p>
            <a:r>
              <a:rPr lang="en-US" sz="1800" b="1" dirty="0"/>
              <a:t>Emergency Planning continued:</a:t>
            </a:r>
          </a:p>
          <a:p>
            <a:endParaRPr lang="en-US" dirty="0"/>
          </a:p>
          <a:p>
            <a:pPr marL="285750" indent="-285750">
              <a:buFont typeface="Arial" panose="020B0604020202020204" pitchFamily="34" charset="0"/>
              <a:buChar char="•"/>
            </a:pPr>
            <a:r>
              <a:rPr lang="en-US" sz="1600" dirty="0"/>
              <a:t>The required communications plan can be included in the EOP. A separate plan is not necessary, but the COP requirements must be met. </a:t>
            </a:r>
          </a:p>
          <a:p>
            <a:pPr marL="285750" indent="-285750">
              <a:buFont typeface="Arial" panose="020B0604020202020204" pitchFamily="34" charset="0"/>
              <a:buChar char="•"/>
            </a:pPr>
            <a:r>
              <a:rPr lang="en-US" sz="1600" dirty="0"/>
              <a:t> The Joint Commission training requirements are more stringent than those of CMS, and will remain. </a:t>
            </a:r>
          </a:p>
          <a:p>
            <a:pPr marL="285750" indent="-285750">
              <a:buFont typeface="Arial" panose="020B0604020202020204" pitchFamily="34" charset="0"/>
              <a:buChar char="•"/>
            </a:pPr>
            <a:r>
              <a:rPr lang="en-US" sz="1600" dirty="0"/>
              <a:t>An additional section on Integrated Healthcare Systems will be added to the Joint Commission EM requirements. EC.04.01.01</a:t>
            </a:r>
          </a:p>
          <a:p>
            <a:pPr marL="285750" indent="-285750">
              <a:buFont typeface="Arial" panose="020B0604020202020204" pitchFamily="34" charset="0"/>
              <a:buChar char="•"/>
            </a:pPr>
            <a:r>
              <a:rPr lang="en-US" sz="1600" dirty="0"/>
              <a:t> The requirement for annual review of the EOP s\and HVA will remain the same. </a:t>
            </a:r>
          </a:p>
          <a:p>
            <a:pPr marL="285750" indent="-285750">
              <a:buFont typeface="Arial" panose="020B0604020202020204" pitchFamily="34" charset="0"/>
              <a:buChar char="•"/>
            </a:pPr>
            <a:r>
              <a:rPr lang="en-US" sz="1600" dirty="0"/>
              <a:t>The requirement for annual review of the emergency resources inventory.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4008022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800" b="1" dirty="0"/>
              <a:t>Emergency Planning continued:</a:t>
            </a:r>
          </a:p>
          <a:p>
            <a:endParaRPr lang="en-US" sz="1800" b="1" dirty="0"/>
          </a:p>
          <a:p>
            <a:pPr marL="285750" indent="-285750">
              <a:buFont typeface="Arial" panose="020B0604020202020204" pitchFamily="34" charset="0"/>
              <a:buChar char="•"/>
            </a:pPr>
            <a:r>
              <a:rPr lang="en-US" sz="1600" dirty="0"/>
              <a:t>Two emergency exercises annually should include:</a:t>
            </a:r>
          </a:p>
          <a:p>
            <a:pPr marL="285750" indent="-285750">
              <a:buFont typeface="Arial" panose="020B0604020202020204" pitchFamily="34" charset="0"/>
              <a:buChar char="•"/>
            </a:pPr>
            <a:r>
              <a:rPr lang="en-US" sz="1600" dirty="0"/>
              <a:t> Patient Influx</a:t>
            </a:r>
          </a:p>
          <a:p>
            <a:pPr marL="285750" indent="-285750">
              <a:buFont typeface="Arial" panose="020B0604020202020204" pitchFamily="34" charset="0"/>
              <a:buChar char="•"/>
            </a:pPr>
            <a:r>
              <a:rPr lang="en-US" sz="1600" dirty="0"/>
              <a:t> Sustainability</a:t>
            </a:r>
          </a:p>
          <a:p>
            <a:pPr marL="285750" indent="-285750">
              <a:buFont typeface="Arial" panose="020B0604020202020204" pitchFamily="34" charset="0"/>
              <a:buChar char="•"/>
            </a:pPr>
            <a:r>
              <a:rPr lang="en-US" sz="1600" dirty="0"/>
              <a:t>Community wide participation</a:t>
            </a:r>
          </a:p>
          <a:p>
            <a:pPr marL="285750" indent="-285750">
              <a:buFont typeface="Arial" panose="020B0604020202020204" pitchFamily="34" charset="0"/>
              <a:buChar char="•"/>
            </a:pPr>
            <a:r>
              <a:rPr lang="en-US" sz="1600" dirty="0"/>
              <a:t> HVA scenarios</a:t>
            </a:r>
          </a:p>
          <a:p>
            <a:pPr marL="285750" indent="-285750">
              <a:buFont typeface="Arial" panose="020B0604020202020204" pitchFamily="34" charset="0"/>
              <a:buChar char="•"/>
            </a:pPr>
            <a:r>
              <a:rPr lang="en-US" sz="1600" dirty="0"/>
              <a:t>The emergency exercises can include actual emergencies if the HICS is activated and documented properly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588640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800" b="1" dirty="0"/>
              <a:t>Emergency Planning continued:</a:t>
            </a:r>
          </a:p>
          <a:p>
            <a:endParaRPr lang="en-US" dirty="0"/>
          </a:p>
          <a:p>
            <a:r>
              <a:rPr lang="en-US" sz="1600" b="1" dirty="0"/>
              <a:t>Continuity of Operations and Leadership Succession Plans will be required. </a:t>
            </a:r>
          </a:p>
          <a:p>
            <a:pPr marL="285750" indent="-285750">
              <a:buFont typeface="Arial" panose="020B0604020202020204" pitchFamily="34" charset="0"/>
              <a:buChar char="•"/>
            </a:pPr>
            <a:r>
              <a:rPr lang="en-US" dirty="0"/>
              <a:t> </a:t>
            </a:r>
            <a:r>
              <a:rPr lang="en-US" sz="1600" dirty="0"/>
              <a:t>Continuity of Operations: strategies to continue critical and time sensitive processes, as identified in a business impact analysis </a:t>
            </a:r>
          </a:p>
          <a:p>
            <a:pPr marL="285750" indent="-285750">
              <a:buFont typeface="Arial" panose="020B0604020202020204" pitchFamily="34" charset="0"/>
              <a:buChar char="•"/>
            </a:pPr>
            <a:r>
              <a:rPr lang="en-US" sz="1600" dirty="0"/>
              <a:t> Business Impact Analysis: analysis that identifies impacts or disruption of an entities resources, and may include time-critical functions, recovery priorities, dependences etc. </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410416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800" b="1" dirty="0"/>
              <a:t>Emergency Planning continued:</a:t>
            </a:r>
          </a:p>
          <a:p>
            <a:endParaRPr lang="en-US" dirty="0"/>
          </a:p>
          <a:p>
            <a:pPr marL="285750" indent="-285750">
              <a:buFont typeface="Arial" panose="020B0604020202020204" pitchFamily="34" charset="0"/>
              <a:buChar char="•"/>
            </a:pPr>
            <a:r>
              <a:rPr lang="en-US" sz="1600" b="1" dirty="0"/>
              <a:t>Behavioral Health: </a:t>
            </a:r>
            <a:r>
              <a:rPr lang="en-US" sz="1600" dirty="0"/>
              <a:t>managing mental health patients in an emergency requires extra effort as they are a different population.</a:t>
            </a:r>
          </a:p>
          <a:p>
            <a:pPr marL="285750" indent="-285750">
              <a:buFont typeface="Arial" panose="020B0604020202020204" pitchFamily="34" charset="0"/>
              <a:buChar char="•"/>
            </a:pPr>
            <a:r>
              <a:rPr lang="en-US" sz="1600" b="1" dirty="0"/>
              <a:t> </a:t>
            </a:r>
            <a:r>
              <a:rPr lang="en-US" sz="1600" dirty="0"/>
              <a:t>There must be a plan as to how they are moved or evacuated and where they would go if needed.</a:t>
            </a:r>
          </a:p>
          <a:p>
            <a:pPr marL="285750" indent="-285750">
              <a:buFont typeface="Arial" panose="020B0604020202020204" pitchFamily="34" charset="0"/>
              <a:buChar char="•"/>
            </a:pPr>
            <a:r>
              <a:rPr lang="en-US" sz="1600" dirty="0"/>
              <a:t> This plan should be drilled </a:t>
            </a:r>
          </a:p>
          <a:p>
            <a:pPr marL="285750" indent="-285750">
              <a:buFont typeface="Arial" panose="020B0604020202020204" pitchFamily="34" charset="0"/>
              <a:buChar char="•"/>
            </a:pPr>
            <a:r>
              <a:rPr lang="en-US" sz="1600" dirty="0"/>
              <a:t>Evacuation of hospital should be drilled.</a:t>
            </a:r>
          </a:p>
          <a:p>
            <a:pPr marL="285750" indent="-285750">
              <a:buFont typeface="Arial" panose="020B0604020202020204" pitchFamily="34" charset="0"/>
              <a:buChar char="•"/>
            </a:pPr>
            <a:endParaRPr lang="en-US" sz="16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792380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600" b="1" dirty="0"/>
              <a:t>CMS “Burden Reduction” Proposals Pending:</a:t>
            </a:r>
          </a:p>
          <a:p>
            <a:endParaRPr lang="en-US" sz="1600" b="1" dirty="0"/>
          </a:p>
          <a:p>
            <a:pPr marL="285750" indent="-285750">
              <a:buFont typeface="Arial" panose="020B0604020202020204" pitchFamily="34" charset="0"/>
              <a:buChar char="•"/>
            </a:pPr>
            <a:r>
              <a:rPr lang="en-US" sz="1600" dirty="0"/>
              <a:t> The periodic review of the EOP might switch to every two years instead of the current one year.</a:t>
            </a:r>
          </a:p>
          <a:p>
            <a:pPr marL="285750" indent="-285750">
              <a:buFont typeface="Arial" panose="020B0604020202020204" pitchFamily="34" charset="0"/>
              <a:buChar char="•"/>
            </a:pPr>
            <a:r>
              <a:rPr lang="en-US" u="sng" dirty="0"/>
              <a:t>Documentation of Efforts </a:t>
            </a:r>
            <a:r>
              <a:rPr lang="en-US" dirty="0"/>
              <a:t>to Cooperate with Emergency Preparedness Officials</a:t>
            </a:r>
          </a:p>
          <a:p>
            <a:pPr marL="285750" indent="-285750">
              <a:buFont typeface="Arial" panose="020B0604020202020204" pitchFamily="34" charset="0"/>
              <a:buChar char="•"/>
            </a:pPr>
            <a:r>
              <a:rPr lang="en-US" sz="1600" dirty="0"/>
              <a:t> F</a:t>
            </a:r>
            <a:r>
              <a:rPr lang="en-US" dirty="0"/>
              <a:t>or the annual exercise the provider may choose between a second full-scale exercise or a tabletop exercise, CMS proposes to expand the exercise options to a second full-scale exercise, a tabletop exercise, or </a:t>
            </a:r>
            <a:r>
              <a:rPr lang="en-US" i="1" dirty="0"/>
              <a:t>a mock disaster drill</a:t>
            </a:r>
            <a:r>
              <a:rPr lang="en-US" dirty="0"/>
              <a:t>.</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884836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600" b="1" dirty="0"/>
              <a:t>Common Pitfalls:</a:t>
            </a:r>
          </a:p>
          <a:p>
            <a:endParaRPr lang="en-US" sz="1600" b="1" dirty="0"/>
          </a:p>
          <a:p>
            <a:pPr marL="285750" indent="-285750">
              <a:buFont typeface="Arial" panose="020B0604020202020204" pitchFamily="34" charset="0"/>
              <a:buChar char="•"/>
            </a:pPr>
            <a:r>
              <a:rPr lang="en-US" sz="1600" dirty="0"/>
              <a:t>IC.02.01.01 EP 1 - Ice Machines – Regular PM to include sanitize inside and out. If the tray and chute do not look clean , they will cite.</a:t>
            </a:r>
          </a:p>
          <a:p>
            <a:pPr marL="285750" indent="-285750">
              <a:buFont typeface="Arial" panose="020B0604020202020204" pitchFamily="34" charset="0"/>
              <a:buChar char="•"/>
            </a:pPr>
            <a:r>
              <a:rPr lang="en-US" sz="1600" dirty="0"/>
              <a:t>EC.02.05.01 EP 8 – Panel Labeling</a:t>
            </a:r>
          </a:p>
          <a:p>
            <a:pPr marL="285750" indent="-285750">
              <a:buFont typeface="Arial" panose="020B0604020202020204" pitchFamily="34" charset="0"/>
              <a:buChar char="•"/>
            </a:pPr>
            <a:r>
              <a:rPr lang="en-US" sz="1600" dirty="0"/>
              <a:t> Fire Alarm circuit marked</a:t>
            </a:r>
          </a:p>
          <a:p>
            <a:pPr marL="285750" indent="-285750">
              <a:buFont typeface="Arial" panose="020B0604020202020204" pitchFamily="34" charset="0"/>
              <a:buChar char="•"/>
            </a:pPr>
            <a:r>
              <a:rPr lang="en-US" sz="1600" dirty="0"/>
              <a:t> Outlets should be tamper-resistant in all areas where children are reasonably anticipated to be present</a:t>
            </a:r>
          </a:p>
          <a:p>
            <a:pPr marL="285750" indent="-285750">
              <a:buFont typeface="Arial" panose="020B0604020202020204" pitchFamily="34" charset="0"/>
              <a:buChar char="•"/>
            </a:pPr>
            <a:endParaRPr lang="en-US" sz="1600" dirty="0"/>
          </a:p>
          <a:p>
            <a:endParaRPr lang="en-US" sz="16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39249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lnSpcReduction="10000"/>
          </a:bodyPr>
          <a:lstStyle/>
          <a:p>
            <a:r>
              <a:rPr lang="en-US" sz="1600" b="1" dirty="0"/>
              <a:t>Common</a:t>
            </a:r>
            <a:r>
              <a:rPr lang="en-US" b="1" dirty="0"/>
              <a:t> Pitfalls:</a:t>
            </a:r>
          </a:p>
          <a:p>
            <a:endParaRPr lang="en-US" b="1" dirty="0"/>
          </a:p>
          <a:p>
            <a:r>
              <a:rPr lang="en-US" sz="1600" b="1" dirty="0"/>
              <a:t>EC.02.05.05 EP 1:  </a:t>
            </a:r>
            <a:r>
              <a:rPr lang="en-US" sz="1600" dirty="0"/>
              <a:t>When performing repairs or maintenance the hospital has a process to manage risks associated with air quality; infection control; utilities; noise, odor, dust, vibration; and other hazards that affect patients, staff, and visitors.</a:t>
            </a:r>
          </a:p>
          <a:p>
            <a:endParaRPr lang="en-US" sz="1600" b="1" dirty="0"/>
          </a:p>
          <a:p>
            <a:r>
              <a:rPr lang="en-US" sz="1600" b="1" dirty="0"/>
              <a:t>EC.02.06.05 EP 2:  </a:t>
            </a:r>
            <a:r>
              <a:rPr lang="en-US" sz="1600" dirty="0"/>
              <a:t>“When planning for demolition, construction, renovation, or </a:t>
            </a:r>
            <a:r>
              <a:rPr lang="en-US" sz="1600" u="sng" dirty="0"/>
              <a:t>general maintenance</a:t>
            </a:r>
            <a:r>
              <a:rPr lang="en-US" sz="1600" dirty="0"/>
              <a:t>, the hospital conducts a preconstruction risk assessment for air quality requirements; infection control; utility requirements; noise, odor, dust vibration; and other hazards that affect care, treatment, or services.”</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41125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600" b="1" dirty="0"/>
              <a:t>Common Pitfalls:</a:t>
            </a:r>
          </a:p>
          <a:p>
            <a:endParaRPr lang="en-US" sz="1600" dirty="0"/>
          </a:p>
          <a:p>
            <a:pPr marL="342900" indent="-342900">
              <a:buFont typeface="Arial" panose="020B0604020202020204" pitchFamily="34" charset="0"/>
              <a:buChar char="•"/>
            </a:pPr>
            <a:r>
              <a:rPr lang="en-US" sz="1600" dirty="0"/>
              <a:t>Notify fire department and institute fire watch:</a:t>
            </a:r>
          </a:p>
          <a:p>
            <a:r>
              <a:rPr lang="en-US" sz="1600" dirty="0"/>
              <a:t>	-Fire Alarms out for 4 or more hours in 24 	hours</a:t>
            </a:r>
          </a:p>
          <a:p>
            <a:r>
              <a:rPr lang="en-US" sz="1600" dirty="0"/>
              <a:t>	-Sprinklers out for 10 or more hours in 24 	hours</a:t>
            </a:r>
          </a:p>
          <a:p>
            <a:pPr marL="342900" indent="-342900">
              <a:buFont typeface="Arial" panose="020B0604020202020204" pitchFamily="34" charset="0"/>
              <a:buChar char="•"/>
            </a:pPr>
            <a:r>
              <a:rPr lang="en-US" sz="1600" dirty="0"/>
              <a:t>New EP 15:  “Other”</a:t>
            </a:r>
          </a:p>
          <a:p>
            <a:pPr marL="342900" indent="-342900">
              <a:buFont typeface="Arial" panose="020B0604020202020204" pitchFamily="34" charset="0"/>
              <a:buChar char="•"/>
            </a:pPr>
            <a:r>
              <a:rPr lang="en-US" sz="1600" dirty="0"/>
              <a:t>Any identified LS deficiencies during survey will require immediate assessment for ILSM. This would include devices found to be faulty when testing the system. Fire Alarm, Generators, Medical Gas, etc.</a:t>
            </a:r>
          </a:p>
          <a:p>
            <a:pPr marL="342900" indent="-342900">
              <a:buFont typeface="Arial" panose="020B0604020202020204" pitchFamily="34" charset="0"/>
              <a:buChar char="•"/>
            </a:pPr>
            <a:r>
              <a:rPr lang="en-US" sz="1600" dirty="0"/>
              <a:t> Have ILSM assessment forms available during the survey to do immediate assessment on any findings.</a:t>
            </a:r>
          </a:p>
          <a:p>
            <a:endParaRPr lang="en-US" sz="16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01965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endParaRPr lang="en-US" sz="2000" dirty="0"/>
          </a:p>
          <a:p>
            <a:r>
              <a:rPr lang="en-US" sz="2400" b="1" dirty="0"/>
              <a:t>Over 51% of all hospitals surveyed last year were condition level at the end of the survey.</a:t>
            </a:r>
          </a:p>
          <a:p>
            <a:r>
              <a:rPr lang="en-US" sz="2400" b="1" dirty="0"/>
              <a:t>EC. 02 06.01  EP 1 was the most cited with environmental safety and ligature issues.</a:t>
            </a:r>
          </a:p>
          <a:p>
            <a:endParaRPr lang="en-US" sz="2000" b="1" dirty="0"/>
          </a:p>
          <a:p>
            <a:endParaRPr lang="en-US" sz="2000" b="1" dirty="0"/>
          </a:p>
          <a:p>
            <a:endParaRPr lang="en-US" sz="20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607424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600" b="1" dirty="0"/>
              <a:t>Common Pitfalls:</a:t>
            </a:r>
          </a:p>
          <a:p>
            <a:endParaRPr lang="en-US" dirty="0"/>
          </a:p>
          <a:p>
            <a:r>
              <a:rPr lang="en-US" sz="1800" dirty="0"/>
              <a:t>Exit sign inspection:</a:t>
            </a:r>
          </a:p>
          <a:p>
            <a:pPr marL="285750" indent="-285750">
              <a:buFont typeface="Arial" panose="020B0604020202020204" pitchFamily="34" charset="0"/>
              <a:buChar char="•"/>
            </a:pPr>
            <a:r>
              <a:rPr lang="en-US" sz="1800" dirty="0"/>
              <a:t>New last year</a:t>
            </a:r>
          </a:p>
          <a:p>
            <a:pPr marL="285750" indent="-285750">
              <a:buFont typeface="Arial" panose="020B0604020202020204" pitchFamily="34" charset="0"/>
              <a:buChar char="•"/>
            </a:pPr>
            <a:r>
              <a:rPr lang="en-US" sz="1800" dirty="0"/>
              <a:t> Monthly Inspection</a:t>
            </a:r>
          </a:p>
          <a:p>
            <a:pPr marL="285750" indent="-285750">
              <a:buFont typeface="Arial" panose="020B0604020202020204" pitchFamily="34" charset="0"/>
              <a:buChar char="•"/>
            </a:pPr>
            <a:r>
              <a:rPr lang="en-US" sz="1800" dirty="0"/>
              <a:t> Pass/fail result for each device</a:t>
            </a:r>
          </a:p>
          <a:p>
            <a:pPr marL="285750" indent="-285750">
              <a:buFont typeface="Arial" panose="020B0604020202020204" pitchFamily="34" charset="0"/>
              <a:buChar char="•"/>
            </a:pPr>
            <a:r>
              <a:rPr lang="en-US" sz="1800" dirty="0"/>
              <a:t> Inventory</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227067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Safety Management:</a:t>
            </a:r>
          </a:p>
          <a:p>
            <a:endParaRPr lang="en-US" sz="1600" dirty="0"/>
          </a:p>
          <a:p>
            <a:r>
              <a:rPr lang="en-US" dirty="0"/>
              <a:t>EC.01.01.01 EP 3</a:t>
            </a:r>
          </a:p>
          <a:p>
            <a:r>
              <a:rPr lang="en-US" dirty="0"/>
              <a:t>Library of manuals:</a:t>
            </a:r>
          </a:p>
          <a:p>
            <a:pPr lvl="1"/>
            <a:r>
              <a:rPr lang="en-US" sz="2600" dirty="0"/>
              <a:t>Service Instructions</a:t>
            </a:r>
          </a:p>
          <a:p>
            <a:pPr lvl="1"/>
            <a:r>
              <a:rPr lang="en-US" sz="2600" dirty="0"/>
              <a:t>Manufacturer maintenance procedures</a:t>
            </a:r>
          </a:p>
          <a:p>
            <a:pPr lvl="1"/>
            <a:r>
              <a:rPr lang="en-US" sz="2600" dirty="0"/>
              <a:t>Specifications</a:t>
            </a:r>
          </a:p>
          <a:p>
            <a:pPr lvl="1"/>
            <a:r>
              <a:rPr lang="en-US" sz="2600" dirty="0"/>
              <a:t>Instructions for use</a:t>
            </a:r>
          </a:p>
          <a:p>
            <a:endParaRPr lang="en-US" sz="16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273350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800" b="1" dirty="0"/>
              <a:t>Safety Management:</a:t>
            </a:r>
          </a:p>
          <a:p>
            <a:endParaRPr lang="en-US" dirty="0"/>
          </a:p>
          <a:p>
            <a:r>
              <a:rPr lang="en-US" sz="1600" dirty="0"/>
              <a:t>EC.02.01.03 EP 2:</a:t>
            </a:r>
          </a:p>
          <a:p>
            <a:r>
              <a:rPr lang="en-US" sz="1600" dirty="0"/>
              <a:t>Smoking materials removed from respiratory therapy patients</a:t>
            </a:r>
          </a:p>
          <a:p>
            <a:r>
              <a:rPr lang="en-US" sz="1600" dirty="0"/>
              <a:t>No sources of ignition within 1 foot of nasal cannula or in room for other delivery equipment</a:t>
            </a:r>
          </a:p>
          <a:p>
            <a:endParaRPr lang="en-US" sz="1600" dirty="0"/>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4159306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Fire Safety Management:</a:t>
            </a:r>
          </a:p>
          <a:p>
            <a:endParaRPr lang="en-US" sz="1800" b="1" dirty="0"/>
          </a:p>
          <a:p>
            <a:r>
              <a:rPr lang="en-US" sz="1800" dirty="0"/>
              <a:t>EC.02.03.05 EP 25:  (Clarification note added)</a:t>
            </a:r>
          </a:p>
          <a:p>
            <a:r>
              <a:rPr lang="en-US" sz="1800" dirty="0"/>
              <a:t>Note 1:  “Non-rated doors, including corridor doors to patient care rooms and smoke barrier doors, are not subject to the annual inspection and testing requirements of either NFPA 80 or NFPA 105. However, non-rated doors should be routinely inspected and maintained in proper working order.”</a:t>
            </a:r>
          </a:p>
          <a:p>
            <a:r>
              <a:rPr lang="en-US" sz="1800" dirty="0"/>
              <a:t>See also CMS SC 17-38 dated 7/28/17</a:t>
            </a:r>
          </a:p>
          <a:p>
            <a:endParaRPr lang="en-US" sz="18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678203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800" b="1" dirty="0"/>
              <a:t>Fire Safety Management:</a:t>
            </a:r>
          </a:p>
          <a:p>
            <a:endParaRPr lang="en-US" sz="1800" b="1" dirty="0"/>
          </a:p>
          <a:p>
            <a:r>
              <a:rPr lang="en-US" sz="1800" dirty="0"/>
              <a:t>EC.02.03.05 EP 27:  Firefighter’s emergency operation tests of elevators.</a:t>
            </a:r>
          </a:p>
          <a:p>
            <a:r>
              <a:rPr lang="en-US" sz="1800" dirty="0"/>
              <a:t>REMEMBER THIS IS A MONTHLY TEST!!</a:t>
            </a:r>
          </a:p>
          <a:p>
            <a:endParaRPr lang="en-US" sz="1800" b="1" dirty="0"/>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830870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MEDICAL EQUIPMENT:</a:t>
            </a:r>
          </a:p>
          <a:p>
            <a:endParaRPr lang="en-US" sz="1800" b="1" dirty="0"/>
          </a:p>
          <a:p>
            <a:r>
              <a:rPr lang="en-US" sz="1800" dirty="0"/>
              <a:t>EP 8:  Labeling equipment in oxygen enriched atmospheres</a:t>
            </a:r>
          </a:p>
          <a:p>
            <a:r>
              <a:rPr lang="en-US" sz="1800" dirty="0"/>
              <a:t>EP 10:  All occupancies with hyperbaric facilities comply with NFPA 99 (2012) chapter 14</a:t>
            </a:r>
          </a:p>
          <a:p>
            <a:r>
              <a:rPr lang="en-US" sz="1800" dirty="0"/>
              <a:t>EP 26:  Anesthesia equipment maintenance </a:t>
            </a:r>
          </a:p>
          <a:p>
            <a:endParaRPr lang="en-US" sz="16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969207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UTILITY SYSTEMS RISK:</a:t>
            </a:r>
          </a:p>
          <a:p>
            <a:endParaRPr lang="en-US" sz="1800" b="1" dirty="0"/>
          </a:p>
          <a:p>
            <a:r>
              <a:rPr lang="en-US" sz="2000" dirty="0"/>
              <a:t>EP 1:  Design of utility systems per NFPA codes</a:t>
            </a:r>
          </a:p>
          <a:p>
            <a:r>
              <a:rPr lang="en-US" sz="2000" dirty="0"/>
              <a:t>EP 2:  Building system NFPA 99 risk assessments</a:t>
            </a:r>
          </a:p>
          <a:p>
            <a:r>
              <a:rPr lang="en-US" sz="2000" dirty="0"/>
              <a:t>EP 20:  ORs wet procedure locations unless otherwise risk assessed</a:t>
            </a:r>
          </a:p>
          <a:p>
            <a:r>
              <a:rPr lang="en-US" sz="2000" dirty="0"/>
              <a:t>EP 21:  Electrical distribution system NFPA 99 risk assessment</a:t>
            </a:r>
          </a:p>
          <a:p>
            <a:endParaRPr lang="en-US" sz="18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371430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r>
              <a:rPr lang="en-US" sz="1800" b="1" dirty="0"/>
              <a:t>UTILITY SYSTEMS RISK:</a:t>
            </a:r>
          </a:p>
          <a:p>
            <a:endParaRPr lang="en-US" b="1" dirty="0"/>
          </a:p>
          <a:p>
            <a:r>
              <a:rPr lang="en-US" sz="1600" dirty="0"/>
              <a:t>EP 22:  Electrical receptacle types, testing, &amp; cover plates</a:t>
            </a:r>
          </a:p>
          <a:p>
            <a:r>
              <a:rPr lang="en-US" sz="1600" dirty="0"/>
              <a:t>EP 23:  Power strips in patient care vicinity</a:t>
            </a:r>
          </a:p>
          <a:p>
            <a:r>
              <a:rPr lang="en-US" sz="1600" dirty="0"/>
              <a:t>EP 24:  Extension cord restrictions</a:t>
            </a:r>
          </a:p>
          <a:p>
            <a:r>
              <a:rPr lang="en-US" sz="1600" dirty="0"/>
              <a:t>EP 25:  General anesthesia medical gas zone valves, alarm panels, alarm sensors </a:t>
            </a:r>
          </a:p>
          <a:p>
            <a:r>
              <a:rPr lang="en-US" sz="1600" dirty="0"/>
              <a:t>EP 26:  General anesthesia locations use essential electrical system, critical branch</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974605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fontScale="92500" lnSpcReduction="10000"/>
          </a:bodyPr>
          <a:lstStyle/>
          <a:p>
            <a:r>
              <a:rPr lang="en-US" sz="1600" b="1" dirty="0"/>
              <a:t>EMERGENCY POWER SOURCE &amp;</a:t>
            </a:r>
            <a:br>
              <a:rPr lang="en-US" sz="1600" b="1" dirty="0"/>
            </a:br>
            <a:r>
              <a:rPr lang="en-US" sz="1600" b="1" dirty="0"/>
              <a:t>UTILITY INSPECTION, TESTING MAINTENANCE:</a:t>
            </a:r>
          </a:p>
          <a:p>
            <a:endParaRPr lang="en-US" sz="1600" dirty="0"/>
          </a:p>
          <a:p>
            <a:r>
              <a:rPr lang="en-US" sz="1800" dirty="0"/>
              <a:t>EC.02.05.03:EP 11: </a:t>
            </a:r>
          </a:p>
          <a:p>
            <a:pPr marL="285750" indent="-285750">
              <a:buFont typeface="Arial" panose="020B0604020202020204" pitchFamily="34" charset="0"/>
              <a:buChar char="•"/>
            </a:pPr>
            <a:r>
              <a:rPr lang="en-US" sz="1800" dirty="0"/>
              <a:t> EPS has remote manual stop with identifying label</a:t>
            </a:r>
          </a:p>
          <a:p>
            <a:pPr marL="285750" indent="-285750">
              <a:buFont typeface="Arial" panose="020B0604020202020204" pitchFamily="34" charset="0"/>
              <a:buChar char="•"/>
            </a:pPr>
            <a:r>
              <a:rPr lang="en-US" sz="1800" dirty="0"/>
              <a:t>EP 14:  Medical dispensing equipment on emergency power</a:t>
            </a:r>
          </a:p>
          <a:p>
            <a:pPr marL="285750" indent="-285750">
              <a:buFont typeface="Arial" panose="020B0604020202020204" pitchFamily="34" charset="0"/>
              <a:buChar char="•"/>
            </a:pPr>
            <a:r>
              <a:rPr lang="en-US" sz="1800" dirty="0"/>
              <a:t>EP 15:  Emergency power for essential medication refrigerators and freezers</a:t>
            </a:r>
          </a:p>
          <a:p>
            <a:pPr marL="285750" indent="-285750">
              <a:buFont typeface="Arial" panose="020B0604020202020204" pitchFamily="34" charset="0"/>
              <a:buChar char="•"/>
            </a:pPr>
            <a:r>
              <a:rPr lang="en-US" sz="1800" dirty="0"/>
              <a:t>EP 16:  Battery lamps &amp; flashlights in areas without emergency power</a:t>
            </a:r>
          </a:p>
          <a:p>
            <a:r>
              <a:rPr lang="en-US" sz="1800" dirty="0"/>
              <a:t>EC.02.05.05:</a:t>
            </a:r>
          </a:p>
          <a:p>
            <a:r>
              <a:rPr lang="en-US" sz="1800" dirty="0"/>
              <a:t>EP 7:  Line isolation monitor testing</a:t>
            </a:r>
          </a:p>
          <a:p>
            <a:endParaRPr lang="en-US" sz="16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185788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EC.02.05.07 </a:t>
            </a:r>
            <a:r>
              <a:rPr lang="mr-IN" sz="1800" b="1" dirty="0"/>
              <a:t>–</a:t>
            </a:r>
            <a:r>
              <a:rPr lang="en-US" sz="1800" b="1" dirty="0"/>
              <a:t> EMERGENCY POWER SYSTEMS:</a:t>
            </a:r>
          </a:p>
          <a:p>
            <a:endParaRPr lang="en-US" sz="1800" dirty="0"/>
          </a:p>
          <a:p>
            <a:r>
              <a:rPr lang="en-US" sz="1800" dirty="0"/>
              <a:t>EP 1:  30 second monthly test of battery operated egress lighting, task lighting, &amp; exit signs</a:t>
            </a:r>
          </a:p>
          <a:p>
            <a:pPr lvl="1"/>
            <a:r>
              <a:rPr lang="en-US" sz="1800" dirty="0"/>
              <a:t>All other exit signs visually inspected</a:t>
            </a:r>
          </a:p>
          <a:p>
            <a:r>
              <a:rPr lang="en-US" sz="1800" dirty="0"/>
              <a:t>EP 2:  Annual 90 minute test of battery operated egress lighting &amp; exit signs</a:t>
            </a:r>
          </a:p>
          <a:p>
            <a:pPr lvl="1"/>
            <a:r>
              <a:rPr lang="en-US" sz="1800" dirty="0"/>
              <a:t>Anesthesia locations 30 minute annual test</a:t>
            </a:r>
          </a:p>
          <a:p>
            <a:endParaRPr lang="en-US" sz="16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446442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b="1" dirty="0"/>
              <a:t>2018 Hospital adverse decisions and immediate threat to Health</a:t>
            </a:r>
          </a:p>
          <a:p>
            <a:endParaRPr lang="en-US" b="1" dirty="0"/>
          </a:p>
          <a:p>
            <a:r>
              <a:rPr lang="en-US" b="1" dirty="0"/>
              <a:t>Year		PDA		ITL</a:t>
            </a:r>
          </a:p>
          <a:p>
            <a:r>
              <a:rPr lang="en-US" b="1" dirty="0"/>
              <a:t>2016		 35		 9</a:t>
            </a:r>
          </a:p>
          <a:p>
            <a:r>
              <a:rPr lang="en-US" b="1" dirty="0"/>
              <a:t>2017		 54		34</a:t>
            </a:r>
          </a:p>
          <a:p>
            <a:r>
              <a:rPr lang="en-US" b="1" dirty="0"/>
              <a:t>2018		 88		29</a:t>
            </a:r>
          </a:p>
          <a:p>
            <a:endParaRPr lang="en-US" b="1" dirty="0"/>
          </a:p>
          <a:p>
            <a:r>
              <a:rPr lang="en-US" b="1" dirty="0"/>
              <a:t>Year		#Deemed Hospitals		% Hospitals w/CLD</a:t>
            </a:r>
          </a:p>
          <a:p>
            <a:r>
              <a:rPr lang="en-US" b="1" dirty="0"/>
              <a:t>2016		            1142				       34.2%</a:t>
            </a:r>
          </a:p>
          <a:p>
            <a:r>
              <a:rPr lang="en-US" b="1" dirty="0"/>
              <a:t>2017			1190				       52.0%</a:t>
            </a:r>
          </a:p>
          <a:p>
            <a:r>
              <a:rPr lang="en-US" b="1" dirty="0"/>
              <a:t>2018			1186				       50.0%</a:t>
            </a:r>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524945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H="1" flipV="1">
            <a:off x="9143996" y="4516241"/>
            <a:ext cx="45719" cy="5575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pic>
        <p:nvPicPr>
          <p:cNvPr id="5" name="Content Placeholder 4">
            <a:extLst>
              <a:ext uri="{FF2B5EF4-FFF2-40B4-BE49-F238E27FC236}">
                <a16:creationId xmlns:a16="http://schemas.microsoft.com/office/drawing/2014/main" id="{9AFCDE35-9C2A-C04B-8CB9-4482D5B0E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95343" y="923544"/>
            <a:ext cx="5167219" cy="3648457"/>
          </a:xfrm>
          <a:prstGeom prst="rect">
            <a:avLst/>
          </a:prstGeom>
          <a:noFill/>
          <a:ln>
            <a:solidFill>
              <a:schemeClr val="tx1"/>
            </a:solid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997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600" b="1" dirty="0"/>
              <a:t>EC.02.05.09 </a:t>
            </a:r>
            <a:r>
              <a:rPr lang="mr-IN" sz="1600" b="1" dirty="0"/>
              <a:t>–</a:t>
            </a:r>
            <a:r>
              <a:rPr lang="en-US" sz="1600" b="1" dirty="0"/>
              <a:t> MEDICAL GAS &amp; VACUUM SYSTEMS:</a:t>
            </a:r>
          </a:p>
          <a:p>
            <a:endParaRPr lang="en-US" sz="1600" dirty="0"/>
          </a:p>
          <a:p>
            <a:r>
              <a:rPr lang="en-US" sz="1800" dirty="0"/>
              <a:t>EP 1:  Medical gas, medical air, surgical vacuum, and WAGD NFPA 99 risk assessment</a:t>
            </a:r>
          </a:p>
          <a:p>
            <a:r>
              <a:rPr lang="en-US" sz="1800" dirty="0"/>
              <a:t>EP 2:  Medical gas master, area, &amp; local alarms comply with NFPA 99 category 1-3 warning systems</a:t>
            </a:r>
          </a:p>
          <a:p>
            <a:r>
              <a:rPr lang="en-US" sz="1800" dirty="0"/>
              <a:t>EP 3:  Medical gas cylinder &amp; container marking</a:t>
            </a:r>
          </a:p>
          <a:p>
            <a:r>
              <a:rPr lang="en-US" sz="1800" dirty="0"/>
              <a:t>EP 4:  Labeling of doors in gas storage locations</a:t>
            </a:r>
          </a:p>
          <a:p>
            <a:r>
              <a:rPr lang="en-US" sz="1800" dirty="0"/>
              <a:t>EP 5:  Labeling of doors in gas storage rooms</a:t>
            </a:r>
          </a:p>
          <a:p>
            <a:r>
              <a:rPr lang="en-US" sz="1800" dirty="0"/>
              <a:t>EP 6:  Gas storage location by volume</a:t>
            </a:r>
          </a:p>
          <a:p>
            <a:endParaRPr lang="en-US" sz="16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267541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600" b="1" dirty="0"/>
              <a:t>EC.02.05.09 </a:t>
            </a:r>
            <a:r>
              <a:rPr lang="mr-IN" sz="1600" b="1" dirty="0"/>
              <a:t>–</a:t>
            </a:r>
            <a:r>
              <a:rPr lang="en-US" sz="1600" b="1" dirty="0"/>
              <a:t> MEDICAL GAS &amp; VACUUM SYSTEMS:</a:t>
            </a:r>
          </a:p>
          <a:p>
            <a:endParaRPr lang="en-US" sz="1600" b="1" dirty="0"/>
          </a:p>
          <a:p>
            <a:r>
              <a:rPr lang="en-US" sz="1800" dirty="0"/>
              <a:t>EP 11:  Medical gas valves and piping labeled &amp; accessible</a:t>
            </a:r>
          </a:p>
          <a:p>
            <a:r>
              <a:rPr lang="en-US" sz="1800" dirty="0"/>
              <a:t>EP 12:  Gas cylinder requirements &amp; storage temperatures</a:t>
            </a:r>
          </a:p>
          <a:p>
            <a:r>
              <a:rPr lang="en-US" sz="1800" dirty="0"/>
              <a:t>EP 13:  Trans-filling gas cylinders</a:t>
            </a:r>
          </a:p>
          <a:p>
            <a:endParaRPr lang="en-US" sz="16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281944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endParaRPr lang="en-US" dirty="0"/>
          </a:p>
          <a:p>
            <a:r>
              <a:rPr lang="en-US" sz="1800" b="1" dirty="0"/>
              <a:t>EC.03.01.01 </a:t>
            </a:r>
            <a:r>
              <a:rPr lang="mr-IN" sz="1800" b="1" dirty="0"/>
              <a:t>–</a:t>
            </a:r>
            <a:r>
              <a:rPr lang="en-US" sz="1800" b="1" dirty="0"/>
              <a:t> STAFF ROLES AND RESPONSIBILITIES:</a:t>
            </a:r>
          </a:p>
          <a:p>
            <a:endParaRPr lang="en-US" dirty="0"/>
          </a:p>
          <a:p>
            <a:r>
              <a:rPr lang="en-US" sz="2100" dirty="0"/>
              <a:t>EP 1:  Staff competency for maintenance, inspection, testing of medical equipment, utilities, fire safety systems, &amp; handling hazmat</a:t>
            </a:r>
          </a:p>
          <a:p>
            <a:pPr lvl="1"/>
            <a:r>
              <a:rPr lang="en-US" sz="2100" dirty="0"/>
              <a:t>Continuing education &amp; training should be included in the text of every management plan with a brief statement of how it is accomplished</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743636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LS.02.01.10 </a:t>
            </a:r>
            <a:r>
              <a:rPr lang="mr-IN" sz="1800" b="1" dirty="0"/>
              <a:t>–</a:t>
            </a:r>
            <a:r>
              <a:rPr lang="en-US" sz="1800" b="1" dirty="0"/>
              <a:t> FIRE PROTECTION FEATURES:</a:t>
            </a:r>
          </a:p>
          <a:p>
            <a:endParaRPr lang="en-US" sz="1800" b="1" dirty="0"/>
          </a:p>
          <a:p>
            <a:r>
              <a:rPr lang="en-US" sz="1800" dirty="0"/>
              <a:t>EP 3 &amp; 4:  Changes in occupancy type or building addition complies with NFPA 101 chapter 43</a:t>
            </a:r>
          </a:p>
          <a:p>
            <a:r>
              <a:rPr lang="en-US" sz="1800" dirty="0"/>
              <a:t>EP 5:  Rehabilitation of non-sprinkled smoke compartments</a:t>
            </a:r>
          </a:p>
          <a:p>
            <a:r>
              <a:rPr lang="en-US" sz="1800" dirty="0"/>
              <a:t>EP 8:  Multiple occupancy building classification &amp; separation</a:t>
            </a:r>
          </a:p>
          <a:p>
            <a:endParaRPr lang="en-US" sz="18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882177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MEANS OF EGRESS BUILDING FEATURES (FIRE &amp; SMOKE):</a:t>
            </a:r>
          </a:p>
          <a:p>
            <a:r>
              <a:rPr lang="en-US" sz="1800" dirty="0"/>
              <a:t>LS.02.01.20:                                                                   EP 3 &amp; 4:  Horizontal sliding doors                             EP 11:  Capacity of means of egress			  EP 17:  Corridor access to exits                                  EP 20 &amp; 21:  Existing &amp; new exit access doors          EP 37:  Travel distance to exit in room or suite</a:t>
            </a:r>
          </a:p>
          <a:p>
            <a:endParaRPr lang="en-US" sz="1800" dirty="0"/>
          </a:p>
          <a:p>
            <a:r>
              <a:rPr lang="en-US" sz="1800" dirty="0"/>
              <a:t>LS.02.01.30:								 EP 4:  Labs with severe hazards (per AHJ)</a:t>
            </a:r>
          </a:p>
          <a:p>
            <a:endParaRPr lang="en-US" sz="1800" b="1" dirty="0"/>
          </a:p>
          <a:p>
            <a:pPr lvl="1"/>
            <a:endParaRPr lang="en-US" sz="1800" dirty="0"/>
          </a:p>
          <a:p>
            <a:endParaRPr lang="en-US" sz="18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9158625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LS.02.01.34 </a:t>
            </a:r>
            <a:r>
              <a:rPr lang="mr-IN" sz="1800" b="1" dirty="0"/>
              <a:t>–</a:t>
            </a:r>
            <a:r>
              <a:rPr lang="en-US" sz="1800" b="1" dirty="0"/>
              <a:t> FIRE ALARM SYSTEMS:</a:t>
            </a:r>
          </a:p>
          <a:p>
            <a:endParaRPr lang="en-US" sz="1800" b="1" dirty="0"/>
          </a:p>
          <a:p>
            <a:r>
              <a:rPr lang="en-US" sz="1800" dirty="0"/>
              <a:t>EP 1:  Fire alarm warning in all parts of building</a:t>
            </a:r>
          </a:p>
          <a:p>
            <a:r>
              <a:rPr lang="en-US" sz="1800" dirty="0"/>
              <a:t>EP 3:  Fire alarm initiation &amp; manual alarms</a:t>
            </a:r>
          </a:p>
          <a:p>
            <a:r>
              <a:rPr lang="en-US" sz="1800" dirty="0"/>
              <a:t>EP 4 &amp; 5:  Fire alarm audible &amp; visual signals</a:t>
            </a:r>
          </a:p>
          <a:p>
            <a:r>
              <a:rPr lang="en-US" sz="1800" dirty="0"/>
              <a:t>EP 6:  Fire alarm activation with emergency power</a:t>
            </a:r>
          </a:p>
          <a:p>
            <a:r>
              <a:rPr lang="en-US" sz="1800" dirty="0"/>
              <a:t>EP 8:  Smoke detection in spaces open to corridor</a:t>
            </a:r>
          </a:p>
          <a:p>
            <a:endParaRPr lang="en-US" sz="18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539535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a:bodyPr>
          <a:lstStyle/>
          <a:p>
            <a:r>
              <a:rPr lang="en-US" sz="1800" b="1" dirty="0"/>
              <a:t>LS.02.01.50 </a:t>
            </a:r>
            <a:r>
              <a:rPr lang="mr-IN" sz="1800" b="1" dirty="0"/>
              <a:t>–</a:t>
            </a:r>
            <a:r>
              <a:rPr lang="en-US" sz="1800" b="1" dirty="0"/>
              <a:t> MAINTAINS BUILDING SERVICES:</a:t>
            </a:r>
          </a:p>
          <a:p>
            <a:endParaRPr lang="en-US" sz="1800" b="1" dirty="0"/>
          </a:p>
          <a:p>
            <a:r>
              <a:rPr lang="en-US" sz="1800" dirty="0"/>
              <a:t>EP 1:  Equipment using gas or gas piping; electrical equipment &amp; wiring</a:t>
            </a:r>
          </a:p>
          <a:p>
            <a:r>
              <a:rPr lang="en-US" sz="1800" dirty="0"/>
              <a:t>EP 2:  HVAC installed per manufacturer</a:t>
            </a:r>
          </a:p>
          <a:p>
            <a:r>
              <a:rPr lang="en-US" sz="1800" dirty="0"/>
              <a:t>EP 3:  Alternative heating devices</a:t>
            </a:r>
          </a:p>
          <a:p>
            <a:r>
              <a:rPr lang="en-US" sz="1800" dirty="0"/>
              <a:t>EP 4:  Suspended unit heaters</a:t>
            </a:r>
          </a:p>
          <a:p>
            <a:r>
              <a:rPr lang="en-US" sz="1800" dirty="0"/>
              <a:t>EP 6:  Solid fuel burning fireplaces</a:t>
            </a:r>
          </a:p>
          <a:p>
            <a:r>
              <a:rPr lang="en-US" sz="1800" dirty="0"/>
              <a:t>EP 8:  Escalators, dumbwaiters, moving walks</a:t>
            </a:r>
          </a:p>
          <a:p>
            <a:endParaRPr lang="en-US" sz="1800" b="1"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583635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lnSpcReduction="10000"/>
          </a:bodyPr>
          <a:lstStyle/>
          <a:p>
            <a:r>
              <a:rPr lang="en-US" sz="1600" b="1" dirty="0"/>
              <a:t>Immediate Jeopardy or ITL (Immediate Threat to Life)</a:t>
            </a:r>
          </a:p>
          <a:p>
            <a:endParaRPr lang="en-US" dirty="0"/>
          </a:p>
          <a:p>
            <a:endParaRPr lang="en-US" dirty="0"/>
          </a:p>
          <a:p>
            <a:r>
              <a:rPr lang="en-US" sz="1800" dirty="0"/>
              <a:t>Immediate jeopardy is a situation in which a recipient of care has suffered or is likely to suffer serious injury, harm, impairment or death as a result of a provider’s, supplier’s, or laboratory’s noncompliance with one or more health and safety requirements. Immediate jeopardy represents the most severe and egregious threat to the health and safety of recipients, as well as carries the most serious sanctions for providers, suppliers, and/or laboratories. </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536330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lstStyle/>
          <a:p>
            <a:pPr algn="ctr"/>
            <a:endParaRPr lang="en-US" dirty="0"/>
          </a:p>
          <a:p>
            <a:pPr algn="ctr"/>
            <a:endParaRPr lang="en-US" dirty="0"/>
          </a:p>
          <a:p>
            <a:pPr algn="ctr"/>
            <a:endParaRPr lang="en-US" dirty="0"/>
          </a:p>
          <a:p>
            <a:pPr algn="ctr"/>
            <a:r>
              <a:rPr lang="en-US" sz="3200" b="1" dirty="0"/>
              <a:t>Questions???</a:t>
            </a:r>
          </a:p>
          <a:p>
            <a:endParaRPr lang="en-US" sz="1800" b="1" dirty="0"/>
          </a:p>
          <a:p>
            <a:endParaRPr lang="en-US" sz="1800" b="1" dirty="0"/>
          </a:p>
          <a:p>
            <a:endParaRPr lang="en-US" sz="1800" b="1" dirty="0"/>
          </a:p>
          <a:p>
            <a:r>
              <a:rPr lang="en-US" sz="1800" dirty="0"/>
              <a:t>Bill H. McCully CHFM SASHE</a:t>
            </a:r>
          </a:p>
          <a:p>
            <a:r>
              <a:rPr lang="en-US" sz="1800" dirty="0"/>
              <a:t>MSL Healthcare Partners</a:t>
            </a:r>
          </a:p>
          <a:p>
            <a:r>
              <a:rPr lang="en-US" sz="1800" dirty="0" err="1"/>
              <a:t>bmccully@mslhealthcare.com</a:t>
            </a:r>
            <a:endParaRPr lang="en-US" sz="1800"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3810131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V="1">
            <a:off x="9143999" y="4492825"/>
            <a:ext cx="45719" cy="45720"/>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pic>
        <p:nvPicPr>
          <p:cNvPr id="1025" name="Picture 1" descr="page3image26846352">
            <a:extLst>
              <a:ext uri="{FF2B5EF4-FFF2-40B4-BE49-F238E27FC236}">
                <a16:creationId xmlns:a16="http://schemas.microsoft.com/office/drawing/2014/main" id="{D5369D5C-12A6-1047-B55B-12B8CD143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97225"/>
            <a:ext cx="4546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7347CB-23FB-8543-A73D-C72908AA254B}"/>
              </a:ext>
            </a:extLst>
          </p:cNvPr>
          <p:cNvSpPr txBox="1"/>
          <p:nvPr/>
        </p:nvSpPr>
        <p:spPr>
          <a:xfrm>
            <a:off x="5041557" y="1070919"/>
            <a:ext cx="1373261" cy="369332"/>
          </a:xfrm>
          <a:prstGeom prst="rect">
            <a:avLst/>
          </a:prstGeom>
          <a:noFill/>
        </p:spPr>
        <p:txBody>
          <a:bodyPr wrap="none" rtlCol="0">
            <a:spAutoFit/>
          </a:bodyPr>
          <a:lstStyle/>
          <a:p>
            <a:r>
              <a:rPr lang="en-US" dirty="0"/>
              <a:t>2018 Results</a:t>
            </a:r>
          </a:p>
        </p:txBody>
      </p:sp>
    </p:spTree>
    <p:extLst>
      <p:ext uri="{BB962C8B-B14F-4D97-AF65-F5344CB8AC3E}">
        <p14:creationId xmlns:p14="http://schemas.microsoft.com/office/powerpoint/2010/main" val="141274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pic>
        <p:nvPicPr>
          <p:cNvPr id="4" name="Picture 3">
            <a:extLst>
              <a:ext uri="{FF2B5EF4-FFF2-40B4-BE49-F238E27FC236}">
                <a16:creationId xmlns:a16="http://schemas.microsoft.com/office/drawing/2014/main" id="{CD74A4DE-93A4-8C4B-A546-1A42535A4E6F}"/>
              </a:ext>
            </a:extLst>
          </p:cNvPr>
          <p:cNvPicPr>
            <a:picLocks noChangeAspect="1"/>
          </p:cNvPicPr>
          <p:nvPr/>
        </p:nvPicPr>
        <p:blipFill>
          <a:blip r:embed="rId3"/>
          <a:stretch>
            <a:fillRect/>
          </a:stretch>
        </p:blipFill>
        <p:spPr>
          <a:xfrm>
            <a:off x="3876014" y="925552"/>
            <a:ext cx="5278580" cy="3501483"/>
          </a:xfrm>
          <a:prstGeom prst="rect">
            <a:avLst/>
          </a:prstGeom>
        </p:spPr>
      </p:pic>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V="1">
            <a:off x="9098281" y="4516244"/>
            <a:ext cx="45719" cy="4571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4"/>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525113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flipH="1">
            <a:off x="9143999" y="4470524"/>
            <a:ext cx="45719" cy="45719"/>
          </a:xfrm>
        </p:spPr>
        <p:txBody>
          <a:bodyPr>
            <a:normAutofit fontScale="25000" lnSpcReduction="20000"/>
          </a:bodyPr>
          <a:lstStyle/>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3"/>
          <a:stretch>
            <a:fillRect/>
          </a:stretch>
        </p:blipFill>
        <p:spPr>
          <a:xfrm>
            <a:off x="2523281" y="5602147"/>
            <a:ext cx="2937423" cy="1128532"/>
          </a:xfrm>
          <a:prstGeom prst="rect">
            <a:avLst/>
          </a:prstGeom>
        </p:spPr>
      </p:pic>
      <p:pic>
        <p:nvPicPr>
          <p:cNvPr id="4" name="Picture 3">
            <a:extLst>
              <a:ext uri="{FF2B5EF4-FFF2-40B4-BE49-F238E27FC236}">
                <a16:creationId xmlns:a16="http://schemas.microsoft.com/office/drawing/2014/main" id="{E76E2B41-A9BC-C74D-86C7-1B8999D17D34}"/>
              </a:ext>
            </a:extLst>
          </p:cNvPr>
          <p:cNvPicPr>
            <a:picLocks noChangeAspect="1"/>
          </p:cNvPicPr>
          <p:nvPr/>
        </p:nvPicPr>
        <p:blipFill>
          <a:blip r:embed="rId4"/>
          <a:stretch>
            <a:fillRect/>
          </a:stretch>
        </p:blipFill>
        <p:spPr>
          <a:xfrm>
            <a:off x="3948647" y="926108"/>
            <a:ext cx="5195352" cy="3567275"/>
          </a:xfrm>
          <a:prstGeom prst="rect">
            <a:avLst/>
          </a:prstGeom>
        </p:spPr>
      </p:pic>
    </p:spTree>
    <p:extLst>
      <p:ext uri="{BB962C8B-B14F-4D97-AF65-F5344CB8AC3E}">
        <p14:creationId xmlns:p14="http://schemas.microsoft.com/office/powerpoint/2010/main" val="1190944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AB9C4-2869-3840-A5D1-ED5CE4EA4DBC}"/>
              </a:ext>
            </a:extLst>
          </p:cNvPr>
          <p:cNvSpPr>
            <a:spLocks noGrp="1"/>
          </p:cNvSpPr>
          <p:nvPr>
            <p:ph type="ctrTitle"/>
          </p:nvPr>
        </p:nvSpPr>
        <p:spPr>
          <a:xfrm>
            <a:off x="4572000" y="144136"/>
            <a:ext cx="3886200" cy="606109"/>
          </a:xfrm>
        </p:spPr>
        <p:txBody>
          <a:bodyPr/>
          <a:lstStyle/>
          <a:p>
            <a:r>
              <a:rPr lang="en-US" dirty="0"/>
              <a:t>Codes and Standards Update</a:t>
            </a:r>
          </a:p>
        </p:txBody>
      </p:sp>
      <p:sp>
        <p:nvSpPr>
          <p:cNvPr id="3" name="Subtitle 2">
            <a:extLst>
              <a:ext uri="{FF2B5EF4-FFF2-40B4-BE49-F238E27FC236}">
                <a16:creationId xmlns:a16="http://schemas.microsoft.com/office/drawing/2014/main" id="{AD8A4090-93EE-BE40-A905-44E5D581765E}"/>
              </a:ext>
            </a:extLst>
          </p:cNvPr>
          <p:cNvSpPr>
            <a:spLocks noGrp="1"/>
          </p:cNvSpPr>
          <p:nvPr>
            <p:ph type="subTitle" idx="1"/>
          </p:nvPr>
        </p:nvSpPr>
        <p:spPr>
          <a:xfrm>
            <a:off x="4148254" y="914400"/>
            <a:ext cx="4995746" cy="3601844"/>
          </a:xfrm>
        </p:spPr>
        <p:txBody>
          <a:bodyPr>
            <a:normAutofit lnSpcReduction="10000"/>
          </a:bodyPr>
          <a:lstStyle/>
          <a:p>
            <a:endParaRPr lang="en-US" dirty="0"/>
          </a:p>
          <a:p>
            <a:r>
              <a:rPr lang="en-US" sz="2800" dirty="0"/>
              <a:t>Ligature Risk EC.02.06.01</a:t>
            </a:r>
          </a:p>
          <a:p>
            <a:endParaRPr lang="en-US" dirty="0"/>
          </a:p>
          <a:p>
            <a:endParaRPr lang="en-US" dirty="0"/>
          </a:p>
          <a:p>
            <a:endParaRPr lang="en-US" dirty="0"/>
          </a:p>
          <a:p>
            <a:r>
              <a:rPr lang="en-US" sz="2400" dirty="0"/>
              <a:t>“Without points where a cord, rope, bedsheet,</a:t>
            </a:r>
            <a:br>
              <a:rPr lang="en-US" sz="2400" dirty="0"/>
            </a:br>
            <a:r>
              <a:rPr lang="en-US" sz="2400" dirty="0"/>
              <a:t>or other fabric/material can be looped or tied to create a sustainable point of attachment that may result in self-harm or loss of life.” </a:t>
            </a:r>
          </a:p>
          <a:p>
            <a:endParaRPr lang="en-US" dirty="0"/>
          </a:p>
        </p:txBody>
      </p:sp>
      <p:pic>
        <p:nvPicPr>
          <p:cNvPr id="6" name="Picture 5">
            <a:extLst>
              <a:ext uri="{FF2B5EF4-FFF2-40B4-BE49-F238E27FC236}">
                <a16:creationId xmlns:a16="http://schemas.microsoft.com/office/drawing/2014/main" id="{41584BD5-2921-CE41-870A-2FAA347027AF}"/>
              </a:ext>
            </a:extLst>
          </p:cNvPr>
          <p:cNvPicPr>
            <a:picLocks noChangeAspect="1"/>
          </p:cNvPicPr>
          <p:nvPr/>
        </p:nvPicPr>
        <p:blipFill>
          <a:blip r:embed="rId2"/>
          <a:stretch>
            <a:fillRect/>
          </a:stretch>
        </p:blipFill>
        <p:spPr>
          <a:xfrm>
            <a:off x="2523281" y="5602147"/>
            <a:ext cx="2937423" cy="1128532"/>
          </a:xfrm>
          <a:prstGeom prst="rect">
            <a:avLst/>
          </a:prstGeom>
        </p:spPr>
      </p:pic>
    </p:spTree>
    <p:extLst>
      <p:ext uri="{BB962C8B-B14F-4D97-AF65-F5344CB8AC3E}">
        <p14:creationId xmlns:p14="http://schemas.microsoft.com/office/powerpoint/2010/main" val="1727515935"/>
      </p:ext>
    </p:extLst>
  </p:cSld>
  <p:clrMapOvr>
    <a:masterClrMapping/>
  </p:clrMapOvr>
</p:sld>
</file>

<file path=ppt/theme/theme1.xml><?xml version="1.0" encoding="utf-8"?>
<a:theme xmlns:a="http://schemas.openxmlformats.org/drawingml/2006/main" name="2018 MSL">
  <a:themeElements>
    <a:clrScheme name="MSL">
      <a:dk1>
        <a:sysClr val="windowText" lastClr="000000"/>
      </a:dk1>
      <a:lt1>
        <a:sysClr val="window" lastClr="FFFFFF"/>
      </a:lt1>
      <a:dk2>
        <a:srgbClr val="414042"/>
      </a:dk2>
      <a:lt2>
        <a:srgbClr val="FFFFFF"/>
      </a:lt2>
      <a:accent1>
        <a:srgbClr val="6BA2B9"/>
      </a:accent1>
      <a:accent2>
        <a:srgbClr val="882838"/>
      </a:accent2>
      <a:accent3>
        <a:srgbClr val="A4D55D"/>
      </a:accent3>
      <a:accent4>
        <a:srgbClr val="414042"/>
      </a:accent4>
      <a:accent5>
        <a:srgbClr val="6BA2B9"/>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 MSL" id="{7689D1E3-D353-494F-9CB8-EAD3DE72F995}" vid="{13D80379-3FFC-5B44-BBBB-BB0ED0AC82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MSL</Template>
  <TotalTime>18205</TotalTime>
  <Words>2714</Words>
  <Application>Microsoft Macintosh PowerPoint</Application>
  <PresentationFormat>On-screen Show (4:3)</PresentationFormat>
  <Paragraphs>398</Paragraphs>
  <Slides>59</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2018 MSL</vt:lpstr>
      <vt:lpstr>CMS Update 2019</vt:lpstr>
      <vt:lpstr>Codes and Standards Changes </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lpstr>Codes and Standards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McCully</dc:creator>
  <cp:lastModifiedBy>Bill McCully</cp:lastModifiedBy>
  <cp:revision>78</cp:revision>
  <cp:lastPrinted>2019-03-11T14:12:22Z</cp:lastPrinted>
  <dcterms:created xsi:type="dcterms:W3CDTF">2019-03-09T16:06:09Z</dcterms:created>
  <dcterms:modified xsi:type="dcterms:W3CDTF">2019-05-01T12:58:32Z</dcterms:modified>
</cp:coreProperties>
</file>