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8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rts/chart1.xml" ContentType="application/vnd.openxmlformats-officedocument.drawingml.chart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60" r:id="rId2"/>
    <p:sldMasterId id="2147483724" r:id="rId3"/>
    <p:sldMasterId id="2147483747" r:id="rId4"/>
    <p:sldMasterId id="2147483759" r:id="rId5"/>
    <p:sldMasterId id="2147483778" r:id="rId6"/>
    <p:sldMasterId id="2147483802" r:id="rId7"/>
  </p:sldMasterIdLst>
  <p:notesMasterIdLst>
    <p:notesMasterId r:id="rId19"/>
  </p:notesMasterIdLst>
  <p:sldIdLst>
    <p:sldId id="685" r:id="rId8"/>
    <p:sldId id="672" r:id="rId9"/>
    <p:sldId id="680" r:id="rId10"/>
    <p:sldId id="681" r:id="rId11"/>
    <p:sldId id="682" r:id="rId12"/>
    <p:sldId id="683" r:id="rId13"/>
    <p:sldId id="686" r:id="rId14"/>
    <p:sldId id="687" r:id="rId15"/>
    <p:sldId id="688" r:id="rId16"/>
    <p:sldId id="689" r:id="rId17"/>
    <p:sldId id="67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653675382338433E-2"/>
          <c:y val="3.9483675018982541E-2"/>
          <c:w val="0.88801184015786883"/>
          <c:h val="0.9210326499620349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8579181055747408"/>
                  <c:y val="2.27790432801822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48791317217562902"/>
                  <c:y val="2.27790432801822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.4538727183029107"/>
                  <c:y val="2.27790432801822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.38579181055747408"/>
                  <c:y val="2.27790432801822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0.14948199309324126"/>
                  <c:y val="2.27790432801822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6.3640848544647258E-2"/>
                  <c:y val="2.27790432801822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20</c:v>
                </c:pt>
                <c:pt idx="1">
                  <c:v>26</c:v>
                </c:pt>
                <c:pt idx="2">
                  <c:v>24</c:v>
                </c:pt>
                <c:pt idx="3">
                  <c:v>20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81406048"/>
        <c:axId val="1181406440"/>
      </c:barChart>
      <c:catAx>
        <c:axId val="118140604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181406440"/>
        <c:crosses val="min"/>
        <c:auto val="0"/>
        <c:lblAlgn val="ctr"/>
        <c:lblOffset val="100"/>
        <c:noMultiLvlLbl val="0"/>
      </c:catAx>
      <c:valAx>
        <c:axId val="1181406440"/>
        <c:scaling>
          <c:orientation val="minMax"/>
          <c:max val="2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1814060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86AB3E-5DB4-476E-95CB-25BEA520140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958C7C-CAD9-49D7-BBAC-58C222C57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9.bin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0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4358640" y="1333500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93007" y="1470660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493007" y="5029200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493007" y="5486400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3007" y="6007462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47513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edback 1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028406"/>
            <a:ext cx="9144000" cy="927894"/>
          </a:xfr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Insert question if appropriate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12192000" cy="41044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invGray">
          <a:xfrm>
            <a:off x="0" y="3889829"/>
            <a:ext cx="4639573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171450" y="3889829"/>
            <a:ext cx="463957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>
                    <a:lumMod val="95000"/>
                  </a:prstClr>
                </a:solidFill>
              </a:rPr>
              <a:t>Marketing Updates</a:t>
            </a:r>
          </a:p>
        </p:txBody>
      </p:sp>
    </p:spTree>
    <p:extLst>
      <p:ext uri="{BB962C8B-B14F-4D97-AF65-F5344CB8AC3E}">
        <p14:creationId xmlns:p14="http://schemas.microsoft.com/office/powerpoint/2010/main" val="92145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4358640" y="1333500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93007" y="1470660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493007" y="5029200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493007" y="5486400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3007" y="6007462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44903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2135887" y="1333500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6581395" y="1333500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70252" y="1470660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712077" y="1470660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270252" y="5029200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270252" y="5486400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18555" y="5029200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18555" y="5486400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270252" y="6026512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718555" y="6026512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51361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4001742" y="789345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7885754" y="809067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6107" y="926505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016436" y="946227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136107" y="4485045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136107" y="4942245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8022914" y="4504767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022914" y="4961967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136107" y="5482357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022914" y="5502079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318184" y="789345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52549" y="926505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2549" y="4485045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452549" y="4942245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52549" y="5482357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88758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2297" y="0"/>
            <a:ext cx="4114800" cy="593907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48004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 bwMode="ltGray">
          <a:xfrm>
            <a:off x="0" y="3074991"/>
            <a:ext cx="667512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prstClr val="white"/>
                </a:solidFill>
              </a:rPr>
              <a:t>Initiative  Updates</a:t>
            </a:r>
          </a:p>
        </p:txBody>
      </p:sp>
    </p:spTree>
    <p:extLst>
      <p:ext uri="{BB962C8B-B14F-4D97-AF65-F5344CB8AC3E}">
        <p14:creationId xmlns:p14="http://schemas.microsoft.com/office/powerpoint/2010/main" val="24623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 bwMode="ltGray">
          <a:xfrm>
            <a:off x="0" y="3074991"/>
            <a:ext cx="601472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prstClr val="white"/>
                </a:solidFill>
              </a:rPr>
              <a:t>Team  Updates</a:t>
            </a:r>
          </a:p>
        </p:txBody>
      </p:sp>
    </p:spTree>
    <p:extLst>
      <p:ext uri="{BB962C8B-B14F-4D97-AF65-F5344CB8AC3E}">
        <p14:creationId xmlns:p14="http://schemas.microsoft.com/office/powerpoint/2010/main" val="1605348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et Ready 2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792" y="0"/>
            <a:ext cx="796820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ltGray">
          <a:xfrm>
            <a:off x="0" y="1600200"/>
            <a:ext cx="4953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626533" y="1333501"/>
            <a:ext cx="3945467" cy="144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6500">
                <a:solidFill>
                  <a:prstClr val="white"/>
                </a:solidFill>
              </a:rPr>
              <a:t>Get ready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626533" y="2724150"/>
            <a:ext cx="4174067" cy="4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prstClr val="white"/>
                </a:solidFill>
              </a:rPr>
              <a:t>to actively participate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8172" y="3886200"/>
            <a:ext cx="4116229" cy="18288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100" baseline="0">
                <a:solidFill>
                  <a:schemeClr val="bg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Placeholder text</a:t>
            </a:r>
          </a:p>
        </p:txBody>
      </p:sp>
    </p:spTree>
    <p:extLst>
      <p:ext uri="{BB962C8B-B14F-4D97-AF65-F5344CB8AC3E}">
        <p14:creationId xmlns:p14="http://schemas.microsoft.com/office/powerpoint/2010/main" val="1753560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ll Multiple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0265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379356"/>
            <a:ext cx="5410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638177" y="4468256"/>
            <a:ext cx="38576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 sz="5400">
                <a:solidFill>
                  <a:prstClr val="white"/>
                </a:solidFill>
              </a:rPr>
              <a:t>Poll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584200"/>
            <a:ext cx="5943600" cy="1028700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[Type a question here that allows for a multiple answers]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854201"/>
            <a:ext cx="5943600" cy="3860800"/>
          </a:xfrm>
        </p:spPr>
        <p:txBody>
          <a:bodyPr>
            <a:noAutofit/>
          </a:bodyPr>
          <a:lstStyle>
            <a:lvl1pPr marL="457182" marR="0" indent="-457182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Tx/>
              <a:buFont typeface="+mj-lt"/>
              <a:buAutoNum type="alphaLcPeriod"/>
              <a:tabLst/>
              <a:defRPr sz="1800"/>
            </a:lvl1pPr>
            <a:lvl2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2pPr>
            <a:lvl3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3pPr>
            <a:lvl4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4pPr>
            <a:lvl5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5pPr>
            <a:lvl6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6pPr>
            <a:lvl7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7pPr>
            <a:lvl8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8pPr>
            <a:lvl9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9pPr>
          </a:lstStyle>
          <a:p>
            <a:pPr fontAlgn="auto"/>
            <a:r>
              <a:rPr lang="en-US"/>
              <a:t>[answer] Press Enter before typing each additional answer</a:t>
            </a:r>
          </a:p>
        </p:txBody>
      </p:sp>
    </p:spTree>
    <p:extLst>
      <p:ext uri="{BB962C8B-B14F-4D97-AF65-F5344CB8AC3E}">
        <p14:creationId xmlns:p14="http://schemas.microsoft.com/office/powerpoint/2010/main" val="2088080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ussion 1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" y="8001"/>
            <a:ext cx="12191617" cy="40690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-1" y="3889829"/>
            <a:ext cx="4909869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3889829"/>
            <a:ext cx="47193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>
                    <a:lumMod val="95000"/>
                  </a:prstClr>
                </a:solidFill>
              </a:rPr>
              <a:t>Program Updates</a:t>
            </a:r>
          </a:p>
        </p:txBody>
      </p:sp>
    </p:spTree>
    <p:extLst>
      <p:ext uri="{BB962C8B-B14F-4D97-AF65-F5344CB8AC3E}">
        <p14:creationId xmlns:p14="http://schemas.microsoft.com/office/powerpoint/2010/main" val="3201608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cussion 1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" y="8001"/>
            <a:ext cx="12191617" cy="40690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-1" y="3889829"/>
            <a:ext cx="4909869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3889829"/>
            <a:ext cx="47193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>
                    <a:lumMod val="95000"/>
                  </a:prstClr>
                </a:solidFill>
              </a:rPr>
              <a:t>SFDC Update</a:t>
            </a:r>
          </a:p>
        </p:txBody>
      </p:sp>
    </p:spTree>
    <p:extLst>
      <p:ext uri="{BB962C8B-B14F-4D97-AF65-F5344CB8AC3E}">
        <p14:creationId xmlns:p14="http://schemas.microsoft.com/office/powerpoint/2010/main" val="178454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out Sessions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2"/>
          <p:cNvSpPr txBox="1">
            <a:spLocks/>
          </p:cNvSpPr>
          <p:nvPr/>
        </p:nvSpPr>
        <p:spPr>
          <a:xfrm>
            <a:off x="4400669" y="2678784"/>
            <a:ext cx="6572131" cy="9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 sz="6000">
                <a:solidFill>
                  <a:prstClr val="white"/>
                </a:solidFill>
              </a:rPr>
              <a:t>Breakout session</a:t>
            </a: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4432420" y="2299745"/>
            <a:ext cx="6572131" cy="5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00671" y="3962400"/>
            <a:ext cx="6248400" cy="1754188"/>
          </a:xfrm>
        </p:spPr>
        <p:txBody>
          <a:bodyPr wrap="square" anchor="t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[Type instructions for activity if appropriate]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" name="Paired discussion"/>
          <p:cNvGrpSpPr/>
          <p:nvPr userDrawn="1"/>
        </p:nvGrpSpPr>
        <p:grpSpPr>
          <a:xfrm>
            <a:off x="2662578" y="2281579"/>
            <a:ext cx="766423" cy="766422"/>
            <a:chOff x="6127254" y="2202852"/>
            <a:chExt cx="766422" cy="766422"/>
          </a:xfrm>
        </p:grpSpPr>
        <p:sp>
          <p:nvSpPr>
            <p:cNvPr id="38" name="Oval 37"/>
            <p:cNvSpPr/>
            <p:nvPr/>
          </p:nvSpPr>
          <p:spPr bwMode="black">
            <a:xfrm>
              <a:off x="6127254" y="22028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Oval Callout 38"/>
            <p:cNvSpPr/>
            <p:nvPr/>
          </p:nvSpPr>
          <p:spPr bwMode="auto">
            <a:xfrm flipV="1">
              <a:off x="6384086" y="2287737"/>
              <a:ext cx="252759" cy="216936"/>
            </a:xfrm>
            <a:prstGeom prst="wedgeEllipseCallout">
              <a:avLst>
                <a:gd name="adj1" fmla="val 3421"/>
                <a:gd name="adj2" fmla="val -73598"/>
              </a:avLst>
            </a:prstGeom>
            <a:noFill/>
            <a:ln w="22225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 bwMode="black">
            <a:xfrm>
              <a:off x="6270848" y="2545089"/>
              <a:ext cx="497735" cy="234978"/>
              <a:chOff x="1193797" y="868129"/>
              <a:chExt cx="497735" cy="234978"/>
            </a:xfrm>
          </p:grpSpPr>
          <p:sp>
            <p:nvSpPr>
              <p:cNvPr id="41" name="Freeform 40"/>
              <p:cNvSpPr/>
              <p:nvPr/>
            </p:nvSpPr>
            <p:spPr bwMode="black">
              <a:xfrm>
                <a:off x="1459101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black">
              <a:xfrm>
                <a:off x="1193797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812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edback 1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028406"/>
            <a:ext cx="9144000" cy="927894"/>
          </a:xfr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Insert question if appropriate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12192000" cy="41044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invGray">
          <a:xfrm>
            <a:off x="0" y="3889829"/>
            <a:ext cx="4639573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171450" y="3889829"/>
            <a:ext cx="463957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>
                    <a:lumMod val="95000"/>
                  </a:prstClr>
                </a:solidFill>
              </a:rPr>
              <a:t>Marketing Updates</a:t>
            </a:r>
          </a:p>
        </p:txBody>
      </p:sp>
    </p:spTree>
    <p:extLst>
      <p:ext uri="{BB962C8B-B14F-4D97-AF65-F5344CB8AC3E}">
        <p14:creationId xmlns:p14="http://schemas.microsoft.com/office/powerpoint/2010/main" val="1220961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out Sessions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2"/>
          <p:cNvSpPr txBox="1">
            <a:spLocks/>
          </p:cNvSpPr>
          <p:nvPr/>
        </p:nvSpPr>
        <p:spPr>
          <a:xfrm>
            <a:off x="4400669" y="2678784"/>
            <a:ext cx="6572131" cy="9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 sz="6000">
                <a:solidFill>
                  <a:prstClr val="white"/>
                </a:solidFill>
              </a:rPr>
              <a:t>Breakout session</a:t>
            </a: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4432420" y="2299745"/>
            <a:ext cx="6572131" cy="5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00671" y="3962400"/>
            <a:ext cx="6248400" cy="1754188"/>
          </a:xfrm>
        </p:spPr>
        <p:txBody>
          <a:bodyPr wrap="square" anchor="t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[Type instructions for activity if appropriate]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" name="Paired discussion"/>
          <p:cNvGrpSpPr/>
          <p:nvPr userDrawn="1"/>
        </p:nvGrpSpPr>
        <p:grpSpPr>
          <a:xfrm>
            <a:off x="2662578" y="2281579"/>
            <a:ext cx="766423" cy="766422"/>
            <a:chOff x="6127254" y="2202852"/>
            <a:chExt cx="766422" cy="766422"/>
          </a:xfrm>
        </p:grpSpPr>
        <p:sp>
          <p:nvSpPr>
            <p:cNvPr id="38" name="Oval 37"/>
            <p:cNvSpPr/>
            <p:nvPr/>
          </p:nvSpPr>
          <p:spPr bwMode="black">
            <a:xfrm>
              <a:off x="6127254" y="22028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Oval Callout 38"/>
            <p:cNvSpPr/>
            <p:nvPr/>
          </p:nvSpPr>
          <p:spPr bwMode="auto">
            <a:xfrm flipV="1">
              <a:off x="6384086" y="2287737"/>
              <a:ext cx="252759" cy="216936"/>
            </a:xfrm>
            <a:prstGeom prst="wedgeEllipseCallout">
              <a:avLst>
                <a:gd name="adj1" fmla="val 3421"/>
                <a:gd name="adj2" fmla="val -73598"/>
              </a:avLst>
            </a:prstGeom>
            <a:noFill/>
            <a:ln w="22225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 bwMode="black">
            <a:xfrm>
              <a:off x="6270848" y="2545089"/>
              <a:ext cx="497735" cy="234978"/>
              <a:chOff x="1193797" y="868129"/>
              <a:chExt cx="497735" cy="234978"/>
            </a:xfrm>
          </p:grpSpPr>
          <p:sp>
            <p:nvSpPr>
              <p:cNvPr id="41" name="Freeform 40"/>
              <p:cNvSpPr/>
              <p:nvPr/>
            </p:nvSpPr>
            <p:spPr bwMode="black">
              <a:xfrm>
                <a:off x="1459101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black">
              <a:xfrm>
                <a:off x="1193797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6547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ou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624421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6" tIns="45719" rIns="91436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[Breakout session instructions]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9" y="1524000"/>
            <a:ext cx="7300381" cy="4497389"/>
          </a:xfrm>
        </p:spPr>
        <p:txBody>
          <a:bodyPr/>
          <a:lstStyle>
            <a:lvl1pPr marL="342886" indent="-342886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100"/>
            </a:lvl1pPr>
            <a:lvl2pPr marL="700060" indent="-342886">
              <a:buFont typeface="+mj-lt"/>
              <a:buAutoNum type="arabicPeriod"/>
              <a:defRPr sz="1800"/>
            </a:lvl2pPr>
            <a:lvl3pPr marL="966749" indent="-342886">
              <a:buFont typeface="+mj-lt"/>
              <a:buAutoNum type="arabicPeriod"/>
              <a:defRPr sz="15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[Insert step]</a:t>
            </a:r>
            <a:endParaRPr lang="en-GB"/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9742889" y="2597150"/>
            <a:ext cx="2073524" cy="2984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en-US" sz="2100">
                <a:solidFill>
                  <a:prstClr val="black"/>
                </a:solidFill>
              </a:rPr>
              <a:t>Total time:</a:t>
            </a:r>
            <a:endParaRPr lang="en-US" sz="2100" b="1">
              <a:solidFill>
                <a:srgbClr val="10CF9B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952143" y="2900680"/>
            <a:ext cx="1665183" cy="37719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1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XX minutes</a:t>
            </a:r>
          </a:p>
        </p:txBody>
      </p:sp>
      <p:grpSp>
        <p:nvGrpSpPr>
          <p:cNvPr id="13" name="Stopwatch"/>
          <p:cNvGrpSpPr/>
          <p:nvPr userDrawn="1"/>
        </p:nvGrpSpPr>
        <p:grpSpPr>
          <a:xfrm>
            <a:off x="10419329" y="1551316"/>
            <a:ext cx="766423" cy="766422"/>
            <a:chOff x="7113229" y="3790352"/>
            <a:chExt cx="766422" cy="766422"/>
          </a:xfrm>
        </p:grpSpPr>
        <p:sp>
          <p:nvSpPr>
            <p:cNvPr id="14" name="Oval 13"/>
            <p:cNvSpPr/>
            <p:nvPr/>
          </p:nvSpPr>
          <p:spPr bwMode="auto">
            <a:xfrm>
              <a:off x="7113229" y="37903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75459" y="3886586"/>
              <a:ext cx="443873" cy="545379"/>
              <a:chOff x="5020705" y="3838058"/>
              <a:chExt cx="557977" cy="685577"/>
            </a:xfrm>
            <a:solidFill>
              <a:schemeClr val="accent2"/>
            </a:solidFill>
          </p:grpSpPr>
          <p:sp>
            <p:nvSpPr>
              <p:cNvPr id="16" name="Freeform 338"/>
              <p:cNvSpPr>
                <a:spLocks noEditPoints="1"/>
              </p:cNvSpPr>
              <p:nvPr/>
            </p:nvSpPr>
            <p:spPr bwMode="auto">
              <a:xfrm>
                <a:off x="5236975" y="4028376"/>
                <a:ext cx="125437" cy="278989"/>
              </a:xfrm>
              <a:custGeom>
                <a:avLst/>
                <a:gdLst>
                  <a:gd name="T0" fmla="*/ 24 w 40"/>
                  <a:gd name="T1" fmla="*/ 48 h 88"/>
                  <a:gd name="T2" fmla="*/ 24 w 40"/>
                  <a:gd name="T3" fmla="*/ 4 h 88"/>
                  <a:gd name="T4" fmla="*/ 20 w 40"/>
                  <a:gd name="T5" fmla="*/ 0 h 88"/>
                  <a:gd name="T6" fmla="*/ 16 w 40"/>
                  <a:gd name="T7" fmla="*/ 4 h 88"/>
                  <a:gd name="T8" fmla="*/ 16 w 40"/>
                  <a:gd name="T9" fmla="*/ 48 h 88"/>
                  <a:gd name="T10" fmla="*/ 0 w 40"/>
                  <a:gd name="T11" fmla="*/ 68 h 88"/>
                  <a:gd name="T12" fmla="*/ 20 w 40"/>
                  <a:gd name="T13" fmla="*/ 88 h 88"/>
                  <a:gd name="T14" fmla="*/ 40 w 40"/>
                  <a:gd name="T15" fmla="*/ 68 h 88"/>
                  <a:gd name="T16" fmla="*/ 24 w 40"/>
                  <a:gd name="T17" fmla="*/ 48 h 88"/>
                  <a:gd name="T18" fmla="*/ 20 w 40"/>
                  <a:gd name="T19" fmla="*/ 80 h 88"/>
                  <a:gd name="T20" fmla="*/ 8 w 40"/>
                  <a:gd name="T21" fmla="*/ 68 h 88"/>
                  <a:gd name="T22" fmla="*/ 20 w 40"/>
                  <a:gd name="T23" fmla="*/ 56 h 88"/>
                  <a:gd name="T24" fmla="*/ 32 w 40"/>
                  <a:gd name="T25" fmla="*/ 68 h 88"/>
                  <a:gd name="T26" fmla="*/ 20 w 40"/>
                  <a:gd name="T2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88">
                    <a:moveTo>
                      <a:pt x="24" y="48"/>
                    </a:move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18" y="0"/>
                      <a:pt x="16" y="2"/>
                      <a:pt x="16" y="4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" y="50"/>
                      <a:pt x="0" y="5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31" y="88"/>
                      <a:pt x="40" y="79"/>
                      <a:pt x="40" y="68"/>
                    </a:cubicBezTo>
                    <a:cubicBezTo>
                      <a:pt x="40" y="58"/>
                      <a:pt x="33" y="50"/>
                      <a:pt x="24" y="48"/>
                    </a:cubicBezTo>
                    <a:close/>
                    <a:moveTo>
                      <a:pt x="20" y="80"/>
                    </a:moveTo>
                    <a:cubicBezTo>
                      <a:pt x="13" y="80"/>
                      <a:pt x="8" y="75"/>
                      <a:pt x="8" y="68"/>
                    </a:cubicBezTo>
                    <a:cubicBezTo>
                      <a:pt x="8" y="61"/>
                      <a:pt x="13" y="56"/>
                      <a:pt x="20" y="56"/>
                    </a:cubicBezTo>
                    <a:cubicBezTo>
                      <a:pt x="27" y="56"/>
                      <a:pt x="32" y="61"/>
                      <a:pt x="32" y="68"/>
                    </a:cubicBezTo>
                    <a:cubicBezTo>
                      <a:pt x="32" y="75"/>
                      <a:pt x="27" y="80"/>
                      <a:pt x="20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339"/>
              <p:cNvSpPr>
                <a:spLocks noEditPoints="1"/>
              </p:cNvSpPr>
              <p:nvPr/>
            </p:nvSpPr>
            <p:spPr bwMode="auto">
              <a:xfrm>
                <a:off x="5020705" y="3959169"/>
                <a:ext cx="557977" cy="564466"/>
              </a:xfrm>
              <a:custGeom>
                <a:avLst/>
                <a:gdLst>
                  <a:gd name="T0" fmla="*/ 158 w 176"/>
                  <a:gd name="T1" fmla="*/ 37 h 178"/>
                  <a:gd name="T2" fmla="*/ 159 w 176"/>
                  <a:gd name="T3" fmla="*/ 37 h 178"/>
                  <a:gd name="T4" fmla="*/ 169 w 176"/>
                  <a:gd name="T5" fmla="*/ 26 h 178"/>
                  <a:gd name="T6" fmla="*/ 169 w 176"/>
                  <a:gd name="T7" fmla="*/ 10 h 178"/>
                  <a:gd name="T8" fmla="*/ 164 w 176"/>
                  <a:gd name="T9" fmla="*/ 5 h 178"/>
                  <a:gd name="T10" fmla="*/ 148 w 176"/>
                  <a:gd name="T11" fmla="*/ 5 h 178"/>
                  <a:gd name="T12" fmla="*/ 137 w 176"/>
                  <a:gd name="T13" fmla="*/ 15 h 178"/>
                  <a:gd name="T14" fmla="*/ 136 w 176"/>
                  <a:gd name="T15" fmla="*/ 16 h 178"/>
                  <a:gd name="T16" fmla="*/ 88 w 176"/>
                  <a:gd name="T17" fmla="*/ 2 h 178"/>
                  <a:gd name="T18" fmla="*/ 0 w 176"/>
                  <a:gd name="T19" fmla="*/ 90 h 178"/>
                  <a:gd name="T20" fmla="*/ 88 w 176"/>
                  <a:gd name="T21" fmla="*/ 178 h 178"/>
                  <a:gd name="T22" fmla="*/ 176 w 176"/>
                  <a:gd name="T23" fmla="*/ 90 h 178"/>
                  <a:gd name="T24" fmla="*/ 158 w 176"/>
                  <a:gd name="T25" fmla="*/ 37 h 178"/>
                  <a:gd name="T26" fmla="*/ 143 w 176"/>
                  <a:gd name="T27" fmla="*/ 21 h 178"/>
                  <a:gd name="T28" fmla="*/ 153 w 176"/>
                  <a:gd name="T29" fmla="*/ 10 h 178"/>
                  <a:gd name="T30" fmla="*/ 159 w 176"/>
                  <a:gd name="T31" fmla="*/ 10 h 178"/>
                  <a:gd name="T32" fmla="*/ 164 w 176"/>
                  <a:gd name="T33" fmla="*/ 15 h 178"/>
                  <a:gd name="T34" fmla="*/ 164 w 176"/>
                  <a:gd name="T35" fmla="*/ 21 h 178"/>
                  <a:gd name="T36" fmla="*/ 153 w 176"/>
                  <a:gd name="T37" fmla="*/ 31 h 178"/>
                  <a:gd name="T38" fmla="*/ 143 w 176"/>
                  <a:gd name="T39" fmla="*/ 21 h 178"/>
                  <a:gd name="T40" fmla="*/ 143 w 176"/>
                  <a:gd name="T41" fmla="*/ 21 h 178"/>
                  <a:gd name="T42" fmla="*/ 88 w 176"/>
                  <a:gd name="T43" fmla="*/ 170 h 178"/>
                  <a:gd name="T44" fmla="*/ 8 w 176"/>
                  <a:gd name="T45" fmla="*/ 90 h 178"/>
                  <a:gd name="T46" fmla="*/ 88 w 176"/>
                  <a:gd name="T47" fmla="*/ 10 h 178"/>
                  <a:gd name="T48" fmla="*/ 168 w 176"/>
                  <a:gd name="T49" fmla="*/ 90 h 178"/>
                  <a:gd name="T50" fmla="*/ 88 w 176"/>
                  <a:gd name="T51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178">
                    <a:moveTo>
                      <a:pt x="158" y="37"/>
                    </a:moveTo>
                    <a:cubicBezTo>
                      <a:pt x="158" y="37"/>
                      <a:pt x="159" y="37"/>
                      <a:pt x="159" y="37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4" y="22"/>
                      <a:pt x="174" y="14"/>
                      <a:pt x="169" y="10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0" y="0"/>
                      <a:pt x="152" y="0"/>
                      <a:pt x="148" y="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6"/>
                      <a:pt x="136" y="16"/>
                      <a:pt x="136" y="16"/>
                    </a:cubicBezTo>
                    <a:cubicBezTo>
                      <a:pt x="122" y="7"/>
                      <a:pt x="106" y="2"/>
                      <a:pt x="88" y="2"/>
                    </a:cubicBezTo>
                    <a:cubicBezTo>
                      <a:pt x="39" y="2"/>
                      <a:pt x="0" y="41"/>
                      <a:pt x="0" y="90"/>
                    </a:cubicBezTo>
                    <a:cubicBezTo>
                      <a:pt x="0" y="139"/>
                      <a:pt x="39" y="178"/>
                      <a:pt x="88" y="178"/>
                    </a:cubicBezTo>
                    <a:cubicBezTo>
                      <a:pt x="137" y="178"/>
                      <a:pt x="176" y="139"/>
                      <a:pt x="176" y="90"/>
                    </a:cubicBezTo>
                    <a:cubicBezTo>
                      <a:pt x="176" y="70"/>
                      <a:pt x="169" y="52"/>
                      <a:pt x="158" y="37"/>
                    </a:cubicBezTo>
                    <a:close/>
                    <a:moveTo>
                      <a:pt x="143" y="21"/>
                    </a:moveTo>
                    <a:cubicBezTo>
                      <a:pt x="153" y="10"/>
                      <a:pt x="153" y="10"/>
                      <a:pt x="153" y="10"/>
                    </a:cubicBezTo>
                    <a:cubicBezTo>
                      <a:pt x="155" y="9"/>
                      <a:pt x="157" y="9"/>
                      <a:pt x="159" y="10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5" y="17"/>
                      <a:pt x="165" y="19"/>
                      <a:pt x="164" y="21"/>
                    </a:cubicBezTo>
                    <a:cubicBezTo>
                      <a:pt x="153" y="31"/>
                      <a:pt x="153" y="31"/>
                      <a:pt x="153" y="31"/>
                    </a:cubicBezTo>
                    <a:cubicBezTo>
                      <a:pt x="150" y="27"/>
                      <a:pt x="146" y="24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lose/>
                    <a:moveTo>
                      <a:pt x="88" y="170"/>
                    </a:moveTo>
                    <a:cubicBezTo>
                      <a:pt x="44" y="170"/>
                      <a:pt x="8" y="134"/>
                      <a:pt x="8" y="90"/>
                    </a:cubicBezTo>
                    <a:cubicBezTo>
                      <a:pt x="8" y="46"/>
                      <a:pt x="44" y="10"/>
                      <a:pt x="88" y="10"/>
                    </a:cubicBezTo>
                    <a:cubicBezTo>
                      <a:pt x="132" y="10"/>
                      <a:pt x="168" y="46"/>
                      <a:pt x="168" y="90"/>
                    </a:cubicBezTo>
                    <a:cubicBezTo>
                      <a:pt x="168" y="134"/>
                      <a:pt x="132" y="170"/>
                      <a:pt x="88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340"/>
              <p:cNvSpPr>
                <a:spLocks noEditPoints="1"/>
              </p:cNvSpPr>
              <p:nvPr/>
            </p:nvSpPr>
            <p:spPr bwMode="auto">
              <a:xfrm>
                <a:off x="5211023" y="3838058"/>
                <a:ext cx="177342" cy="101648"/>
              </a:xfrm>
              <a:custGeom>
                <a:avLst/>
                <a:gdLst>
                  <a:gd name="T0" fmla="*/ 12 w 56"/>
                  <a:gd name="T1" fmla="*/ 32 h 32"/>
                  <a:gd name="T2" fmla="*/ 44 w 56"/>
                  <a:gd name="T3" fmla="*/ 32 h 32"/>
                  <a:gd name="T4" fmla="*/ 44 w 56"/>
                  <a:gd name="T5" fmla="*/ 32 h 32"/>
                  <a:gd name="T6" fmla="*/ 56 w 56"/>
                  <a:gd name="T7" fmla="*/ 20 h 32"/>
                  <a:gd name="T8" fmla="*/ 56 w 56"/>
                  <a:gd name="T9" fmla="*/ 16 h 32"/>
                  <a:gd name="T10" fmla="*/ 45 w 56"/>
                  <a:gd name="T11" fmla="*/ 2 h 32"/>
                  <a:gd name="T12" fmla="*/ 11 w 56"/>
                  <a:gd name="T13" fmla="*/ 2 h 32"/>
                  <a:gd name="T14" fmla="*/ 0 w 56"/>
                  <a:gd name="T15" fmla="*/ 16 h 32"/>
                  <a:gd name="T16" fmla="*/ 0 w 56"/>
                  <a:gd name="T17" fmla="*/ 20 h 32"/>
                  <a:gd name="T18" fmla="*/ 12 w 56"/>
                  <a:gd name="T19" fmla="*/ 32 h 32"/>
                  <a:gd name="T20" fmla="*/ 8 w 56"/>
                  <a:gd name="T21" fmla="*/ 16 h 32"/>
                  <a:gd name="T22" fmla="*/ 13 w 56"/>
                  <a:gd name="T23" fmla="*/ 10 h 32"/>
                  <a:gd name="T24" fmla="*/ 28 w 56"/>
                  <a:gd name="T25" fmla="*/ 8 h 32"/>
                  <a:gd name="T26" fmla="*/ 43 w 56"/>
                  <a:gd name="T27" fmla="*/ 10 h 32"/>
                  <a:gd name="T28" fmla="*/ 48 w 56"/>
                  <a:gd name="T29" fmla="*/ 16 h 32"/>
                  <a:gd name="T30" fmla="*/ 48 w 56"/>
                  <a:gd name="T31" fmla="*/ 20 h 32"/>
                  <a:gd name="T32" fmla="*/ 44 w 56"/>
                  <a:gd name="T33" fmla="*/ 24 h 32"/>
                  <a:gd name="T34" fmla="*/ 12 w 56"/>
                  <a:gd name="T35" fmla="*/ 24 h 32"/>
                  <a:gd name="T36" fmla="*/ 8 w 56"/>
                  <a:gd name="T37" fmla="*/ 20 h 32"/>
                  <a:gd name="T38" fmla="*/ 8 w 56"/>
                  <a:gd name="T3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32">
                    <a:moveTo>
                      <a:pt x="12" y="32"/>
                    </a:move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51" y="32"/>
                      <a:pt x="56" y="26"/>
                      <a:pt x="56" y="20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0"/>
                      <a:pt x="51" y="3"/>
                      <a:pt x="45" y="2"/>
                    </a:cubicBezTo>
                    <a:cubicBezTo>
                      <a:pt x="34" y="0"/>
                      <a:pt x="22" y="0"/>
                      <a:pt x="11" y="2"/>
                    </a:cubicBezTo>
                    <a:cubicBezTo>
                      <a:pt x="5" y="3"/>
                      <a:pt x="0" y="10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6"/>
                      <a:pt x="5" y="32"/>
                      <a:pt x="12" y="32"/>
                    </a:cubicBezTo>
                    <a:close/>
                    <a:moveTo>
                      <a:pt x="8" y="16"/>
                    </a:moveTo>
                    <a:cubicBezTo>
                      <a:pt x="8" y="13"/>
                      <a:pt x="10" y="10"/>
                      <a:pt x="13" y="10"/>
                    </a:cubicBezTo>
                    <a:cubicBezTo>
                      <a:pt x="18" y="9"/>
                      <a:pt x="23" y="8"/>
                      <a:pt x="28" y="8"/>
                    </a:cubicBezTo>
                    <a:cubicBezTo>
                      <a:pt x="33" y="8"/>
                      <a:pt x="38" y="9"/>
                      <a:pt x="43" y="10"/>
                    </a:cubicBezTo>
                    <a:cubicBezTo>
                      <a:pt x="46" y="10"/>
                      <a:pt x="48" y="13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2"/>
                      <a:pt x="46" y="24"/>
                      <a:pt x="44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8" y="22"/>
                      <a:pt x="8" y="20"/>
                    </a:cubicBez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341"/>
              <p:cNvSpPr>
                <a:spLocks/>
              </p:cNvSpPr>
              <p:nvPr/>
            </p:nvSpPr>
            <p:spPr bwMode="auto">
              <a:xfrm>
                <a:off x="5072610" y="4231670"/>
                <a:ext cx="49743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342"/>
              <p:cNvSpPr>
                <a:spLocks/>
              </p:cNvSpPr>
              <p:nvPr/>
            </p:nvSpPr>
            <p:spPr bwMode="auto">
              <a:xfrm>
                <a:off x="5477034" y="4231670"/>
                <a:ext cx="51905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343"/>
              <p:cNvSpPr>
                <a:spLocks/>
              </p:cNvSpPr>
              <p:nvPr/>
            </p:nvSpPr>
            <p:spPr bwMode="auto">
              <a:xfrm>
                <a:off x="5286717" y="4421987"/>
                <a:ext cx="25952" cy="51905"/>
              </a:xfrm>
              <a:custGeom>
                <a:avLst/>
                <a:gdLst>
                  <a:gd name="T0" fmla="*/ 4 w 8"/>
                  <a:gd name="T1" fmla="*/ 0 h 16"/>
                  <a:gd name="T2" fmla="*/ 0 w 8"/>
                  <a:gd name="T3" fmla="*/ 4 h 16"/>
                  <a:gd name="T4" fmla="*/ 0 w 8"/>
                  <a:gd name="T5" fmla="*/ 12 h 16"/>
                  <a:gd name="T6" fmla="*/ 4 w 8"/>
                  <a:gd name="T7" fmla="*/ 16 h 16"/>
                  <a:gd name="T8" fmla="*/ 8 w 8"/>
                  <a:gd name="T9" fmla="*/ 12 h 16"/>
                  <a:gd name="T10" fmla="*/ 8 w 8"/>
                  <a:gd name="T11" fmla="*/ 4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6" y="16"/>
                      <a:pt x="8" y="14"/>
                      <a:pt x="8" y="1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76132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tivity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2"/>
          <p:cNvSpPr txBox="1">
            <a:spLocks/>
          </p:cNvSpPr>
          <p:nvPr/>
        </p:nvSpPr>
        <p:spPr>
          <a:xfrm>
            <a:off x="4400669" y="2421782"/>
            <a:ext cx="6572131" cy="13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 sz="6000">
                <a:solidFill>
                  <a:prstClr val="white"/>
                </a:solidFill>
              </a:rPr>
              <a:t>Activity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00671" y="3962400"/>
            <a:ext cx="6248400" cy="1754188"/>
          </a:xfrm>
        </p:spPr>
        <p:txBody>
          <a:bodyPr wrap="square" anchor="t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[Type instructions for activity if appropriate]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Paired practice"/>
          <p:cNvGrpSpPr/>
          <p:nvPr userDrawn="1"/>
        </p:nvGrpSpPr>
        <p:grpSpPr>
          <a:xfrm>
            <a:off x="2662578" y="2286001"/>
            <a:ext cx="766423" cy="766422"/>
            <a:chOff x="609443" y="3790352"/>
            <a:chExt cx="766422" cy="766422"/>
          </a:xfrm>
        </p:grpSpPr>
        <p:grpSp>
          <p:nvGrpSpPr>
            <p:cNvPr id="23" name="Group 22"/>
            <p:cNvGrpSpPr/>
            <p:nvPr/>
          </p:nvGrpSpPr>
          <p:grpSpPr>
            <a:xfrm>
              <a:off x="609443" y="3790352"/>
              <a:ext cx="766422" cy="766422"/>
              <a:chOff x="10380717" y="2454745"/>
              <a:chExt cx="2442023" cy="2442023"/>
            </a:xfrm>
          </p:grpSpPr>
          <p:sp>
            <p:nvSpPr>
              <p:cNvPr id="26" name="Oval 25"/>
              <p:cNvSpPr/>
              <p:nvPr/>
            </p:nvSpPr>
            <p:spPr bwMode="black">
              <a:xfrm>
                <a:off x="10380717" y="2454745"/>
                <a:ext cx="2442023" cy="244202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0883774" y="2868095"/>
                <a:ext cx="1326026" cy="1277661"/>
                <a:chOff x="10883774" y="2868095"/>
                <a:chExt cx="1326026" cy="1277661"/>
              </a:xfrm>
            </p:grpSpPr>
            <p:sp>
              <p:nvSpPr>
                <p:cNvPr id="28" name="Freeform 27"/>
                <p:cNvSpPr/>
                <p:nvPr/>
              </p:nvSpPr>
              <p:spPr bwMode="black">
                <a:xfrm>
                  <a:off x="11525818" y="2868095"/>
                  <a:ext cx="683982" cy="557479"/>
                </a:xfrm>
                <a:custGeom>
                  <a:avLst/>
                  <a:gdLst>
                    <a:gd name="connsiteX0" fmla="*/ 341991 w 683982"/>
                    <a:gd name="connsiteY0" fmla="*/ 0 h 557479"/>
                    <a:gd name="connsiteX1" fmla="*/ 526795 w 683982"/>
                    <a:gd name="connsiteY1" fmla="*/ 184805 h 557479"/>
                    <a:gd name="connsiteX2" fmla="*/ 472667 w 683982"/>
                    <a:gd name="connsiteY2" fmla="*/ 315481 h 557479"/>
                    <a:gd name="connsiteX3" fmla="*/ 445382 w 683982"/>
                    <a:gd name="connsiteY3" fmla="*/ 337994 h 557479"/>
                    <a:gd name="connsiteX4" fmla="*/ 486126 w 683982"/>
                    <a:gd name="connsiteY4" fmla="*/ 350641 h 557479"/>
                    <a:gd name="connsiteX5" fmla="*/ 649044 w 683982"/>
                    <a:gd name="connsiteY5" fmla="*/ 484801 h 557479"/>
                    <a:gd name="connsiteX6" fmla="*/ 683982 w 683982"/>
                    <a:gd name="connsiteY6" fmla="*/ 557479 h 557479"/>
                    <a:gd name="connsiteX7" fmla="*/ 0 w 683982"/>
                    <a:gd name="connsiteY7" fmla="*/ 557479 h 557479"/>
                    <a:gd name="connsiteX8" fmla="*/ 34938 w 683982"/>
                    <a:gd name="connsiteY8" fmla="*/ 484801 h 557479"/>
                    <a:gd name="connsiteX9" fmla="*/ 197856 w 683982"/>
                    <a:gd name="connsiteY9" fmla="*/ 350641 h 557479"/>
                    <a:gd name="connsiteX10" fmla="*/ 238601 w 683982"/>
                    <a:gd name="connsiteY10" fmla="*/ 337994 h 557479"/>
                    <a:gd name="connsiteX11" fmla="*/ 211315 w 683982"/>
                    <a:gd name="connsiteY11" fmla="*/ 315481 h 557479"/>
                    <a:gd name="connsiteX12" fmla="*/ 157187 w 683982"/>
                    <a:gd name="connsiteY12" fmla="*/ 184805 h 557479"/>
                    <a:gd name="connsiteX13" fmla="*/ 341991 w 683982"/>
                    <a:gd name="connsiteY13" fmla="*/ 0 h 55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3982" h="557479">
                      <a:moveTo>
                        <a:pt x="341991" y="0"/>
                      </a:moveTo>
                      <a:cubicBezTo>
                        <a:pt x="444055" y="0"/>
                        <a:pt x="526795" y="82740"/>
                        <a:pt x="526795" y="184805"/>
                      </a:cubicBezTo>
                      <a:cubicBezTo>
                        <a:pt x="526795" y="235837"/>
                        <a:pt x="506110" y="282038"/>
                        <a:pt x="472667" y="315481"/>
                      </a:cubicBezTo>
                      <a:lnTo>
                        <a:pt x="445382" y="337994"/>
                      </a:lnTo>
                      <a:lnTo>
                        <a:pt x="486126" y="350641"/>
                      </a:lnTo>
                      <a:cubicBezTo>
                        <a:pt x="552578" y="378748"/>
                        <a:pt x="609118" y="425702"/>
                        <a:pt x="649044" y="484801"/>
                      </a:cubicBezTo>
                      <a:lnTo>
                        <a:pt x="683982" y="557479"/>
                      </a:lnTo>
                      <a:lnTo>
                        <a:pt x="0" y="557479"/>
                      </a:lnTo>
                      <a:lnTo>
                        <a:pt x="34938" y="484801"/>
                      </a:lnTo>
                      <a:cubicBezTo>
                        <a:pt x="74865" y="425702"/>
                        <a:pt x="131404" y="378748"/>
                        <a:pt x="197856" y="350641"/>
                      </a:cubicBezTo>
                      <a:lnTo>
                        <a:pt x="238601" y="337994"/>
                      </a:lnTo>
                      <a:lnTo>
                        <a:pt x="211315" y="315481"/>
                      </a:lnTo>
                      <a:cubicBezTo>
                        <a:pt x="177872" y="282038"/>
                        <a:pt x="157187" y="235837"/>
                        <a:pt x="157187" y="184805"/>
                      </a:cubicBezTo>
                      <a:cubicBezTo>
                        <a:pt x="157187" y="82740"/>
                        <a:pt x="239927" y="0"/>
                        <a:pt x="341991" y="0"/>
                      </a:cubicBezTo>
                      <a:close/>
                    </a:path>
                  </a:pathLst>
                </a:custGeom>
                <a:noFill/>
                <a:ln w="22225" cap="rnd" cmpd="sng" algn="ctr">
                  <a:solidFill>
                    <a:srgbClr val="00549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endParaRPr kern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black">
                <a:xfrm>
                  <a:off x="10883774" y="3301402"/>
                  <a:ext cx="835202" cy="844354"/>
                </a:xfrm>
                <a:custGeom>
                  <a:avLst/>
                  <a:gdLst>
                    <a:gd name="connsiteX0" fmla="*/ 497270 w 994540"/>
                    <a:gd name="connsiteY0" fmla="*/ 0 h 1005436"/>
                    <a:gd name="connsiteX1" fmla="*/ 745445 w 994540"/>
                    <a:gd name="connsiteY1" fmla="*/ 248175 h 1005436"/>
                    <a:gd name="connsiteX2" fmla="*/ 672756 w 994540"/>
                    <a:gd name="connsiteY2" fmla="*/ 423661 h 1005436"/>
                    <a:gd name="connsiteX3" fmla="*/ 636115 w 994540"/>
                    <a:gd name="connsiteY3" fmla="*/ 453894 h 1005436"/>
                    <a:gd name="connsiteX4" fmla="*/ 690830 w 994540"/>
                    <a:gd name="connsiteY4" fmla="*/ 470878 h 1005436"/>
                    <a:gd name="connsiteX5" fmla="*/ 994540 w 994540"/>
                    <a:gd name="connsiteY5" fmla="*/ 929070 h 1005436"/>
                    <a:gd name="connsiteX6" fmla="*/ 0 w 994540"/>
                    <a:gd name="connsiteY6" fmla="*/ 929070 h 1005436"/>
                    <a:gd name="connsiteX7" fmla="*/ 303710 w 994540"/>
                    <a:gd name="connsiteY7" fmla="*/ 470878 h 1005436"/>
                    <a:gd name="connsiteX8" fmla="*/ 358426 w 994540"/>
                    <a:gd name="connsiteY8" fmla="*/ 453894 h 1005436"/>
                    <a:gd name="connsiteX9" fmla="*/ 321784 w 994540"/>
                    <a:gd name="connsiteY9" fmla="*/ 423661 h 1005436"/>
                    <a:gd name="connsiteX10" fmla="*/ 249095 w 994540"/>
                    <a:gd name="connsiteY10" fmla="*/ 248175 h 1005436"/>
                    <a:gd name="connsiteX11" fmla="*/ 497270 w 994540"/>
                    <a:gd name="connsiteY11" fmla="*/ 0 h 1005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94540" h="1005436">
                      <a:moveTo>
                        <a:pt x="497270" y="0"/>
                      </a:moveTo>
                      <a:cubicBezTo>
                        <a:pt x="634333" y="0"/>
                        <a:pt x="745445" y="111112"/>
                        <a:pt x="745445" y="248175"/>
                      </a:cubicBezTo>
                      <a:cubicBezTo>
                        <a:pt x="745445" y="316706"/>
                        <a:pt x="717667" y="378750"/>
                        <a:pt x="672756" y="423661"/>
                      </a:cubicBezTo>
                      <a:lnTo>
                        <a:pt x="636115" y="453894"/>
                      </a:lnTo>
                      <a:lnTo>
                        <a:pt x="690830" y="470878"/>
                      </a:lnTo>
                      <a:cubicBezTo>
                        <a:pt x="869308" y="546368"/>
                        <a:pt x="994540" y="723094"/>
                        <a:pt x="994540" y="929070"/>
                      </a:cubicBezTo>
                      <a:cubicBezTo>
                        <a:pt x="685252" y="1040195"/>
                        <a:pt x="306113" y="1021145"/>
                        <a:pt x="0" y="929070"/>
                      </a:cubicBezTo>
                      <a:cubicBezTo>
                        <a:pt x="0" y="723094"/>
                        <a:pt x="125232" y="546368"/>
                        <a:pt x="303710" y="470878"/>
                      </a:cubicBezTo>
                      <a:lnTo>
                        <a:pt x="358426" y="453894"/>
                      </a:lnTo>
                      <a:lnTo>
                        <a:pt x="321784" y="423661"/>
                      </a:lnTo>
                      <a:cubicBezTo>
                        <a:pt x="276873" y="378750"/>
                        <a:pt x="249095" y="316706"/>
                        <a:pt x="249095" y="248175"/>
                      </a:cubicBezTo>
                      <a:cubicBezTo>
                        <a:pt x="249095" y="111112"/>
                        <a:pt x="360207" y="0"/>
                        <a:pt x="497270" y="0"/>
                      </a:cubicBezTo>
                      <a:close/>
                    </a:path>
                  </a:pathLst>
                </a:custGeom>
                <a:noFill/>
                <a:ln w="22225" cap="rnd" cmpd="sng" algn="ctr">
                  <a:solidFill>
                    <a:srgbClr val="00549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endParaRPr kern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4" name="Freeform 23"/>
            <p:cNvSpPr/>
            <p:nvPr/>
          </p:nvSpPr>
          <p:spPr>
            <a:xfrm>
              <a:off x="966788" y="4095750"/>
              <a:ext cx="338137" cy="152400"/>
            </a:xfrm>
            <a:custGeom>
              <a:avLst/>
              <a:gdLst>
                <a:gd name="connsiteX0" fmla="*/ 0 w 338137"/>
                <a:gd name="connsiteY0" fmla="*/ 0 h 152400"/>
                <a:gd name="connsiteX1" fmla="*/ 338137 w 338137"/>
                <a:gd name="connsiteY1" fmla="*/ 0 h 152400"/>
                <a:gd name="connsiteX2" fmla="*/ 107156 w 338137"/>
                <a:gd name="connsiteY2" fmla="*/ 152400 h 152400"/>
                <a:gd name="connsiteX3" fmla="*/ 57150 w 338137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137" h="152400">
                  <a:moveTo>
                    <a:pt x="0" y="0"/>
                  </a:moveTo>
                  <a:lnTo>
                    <a:pt x="338137" y="0"/>
                  </a:lnTo>
                  <a:lnTo>
                    <a:pt x="107156" y="152400"/>
                  </a:lnTo>
                  <a:lnTo>
                    <a:pt x="57150" y="152400"/>
                  </a:lnTo>
                </a:path>
              </a:pathLst>
            </a:custGeom>
            <a:noFill/>
            <a:ln w="22225" cap="rnd" cmpd="sng" algn="ctr">
              <a:solidFill>
                <a:srgbClr val="00549E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7272" y="4133850"/>
              <a:ext cx="161925" cy="114300"/>
            </a:xfrm>
            <a:custGeom>
              <a:avLst/>
              <a:gdLst>
                <a:gd name="connsiteX0" fmla="*/ 104775 w 161925"/>
                <a:gd name="connsiteY0" fmla="*/ 114300 h 114300"/>
                <a:gd name="connsiteX1" fmla="*/ 0 w 161925"/>
                <a:gd name="connsiteY1" fmla="*/ 114300 h 114300"/>
                <a:gd name="connsiteX2" fmla="*/ 161925 w 161925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14300">
                  <a:moveTo>
                    <a:pt x="104775" y="114300"/>
                  </a:moveTo>
                  <a:lnTo>
                    <a:pt x="0" y="114300"/>
                  </a:lnTo>
                  <a:lnTo>
                    <a:pt x="161925" y="0"/>
                  </a:lnTo>
                </a:path>
              </a:pathLst>
            </a:custGeom>
            <a:noFill/>
            <a:ln w="22225" cap="rnd" cmpd="sng" algn="ctr">
              <a:solidFill>
                <a:srgbClr val="00549E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906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tivity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>
          <a:xfrm>
            <a:off x="9742889" y="2597150"/>
            <a:ext cx="2073524" cy="2984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en-US" sz="2100">
                <a:solidFill>
                  <a:prstClr val="black"/>
                </a:solidFill>
              </a:rPr>
              <a:t>Total time:</a:t>
            </a:r>
            <a:endParaRPr lang="en-US" sz="2100" b="1">
              <a:solidFill>
                <a:srgbClr val="10CF9B"/>
              </a:solidFill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624421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6" tIns="45719" rIns="91436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[Activity instructions]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9" y="1524000"/>
            <a:ext cx="7300381" cy="4497389"/>
          </a:xfrm>
        </p:spPr>
        <p:txBody>
          <a:bodyPr/>
          <a:lstStyle>
            <a:lvl1pPr marL="342886" indent="-342886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100"/>
            </a:lvl1pPr>
            <a:lvl2pPr marL="700060" indent="-342886">
              <a:buFont typeface="+mj-lt"/>
              <a:buAutoNum type="arabicPeriod"/>
              <a:defRPr sz="1800"/>
            </a:lvl2pPr>
            <a:lvl3pPr marL="966749" indent="-342886">
              <a:buFont typeface="+mj-lt"/>
              <a:buAutoNum type="arabicPeriod"/>
              <a:defRPr sz="15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[Insert step]</a:t>
            </a:r>
            <a:endParaRPr lang="en-GB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52143" y="2900680"/>
            <a:ext cx="1665183" cy="37719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1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XX minutes</a:t>
            </a:r>
          </a:p>
        </p:txBody>
      </p:sp>
      <p:grpSp>
        <p:nvGrpSpPr>
          <p:cNvPr id="18" name="Stopwatch"/>
          <p:cNvGrpSpPr/>
          <p:nvPr userDrawn="1"/>
        </p:nvGrpSpPr>
        <p:grpSpPr>
          <a:xfrm>
            <a:off x="10419329" y="1551316"/>
            <a:ext cx="766423" cy="766422"/>
            <a:chOff x="7113229" y="3790352"/>
            <a:chExt cx="766422" cy="766422"/>
          </a:xfrm>
        </p:grpSpPr>
        <p:sp>
          <p:nvSpPr>
            <p:cNvPr id="19" name="Oval 18"/>
            <p:cNvSpPr/>
            <p:nvPr/>
          </p:nvSpPr>
          <p:spPr bwMode="auto">
            <a:xfrm>
              <a:off x="7113229" y="37903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275459" y="3886586"/>
              <a:ext cx="443873" cy="545379"/>
              <a:chOff x="5020705" y="3838058"/>
              <a:chExt cx="557977" cy="685577"/>
            </a:xfrm>
            <a:solidFill>
              <a:schemeClr val="accent2"/>
            </a:solidFill>
          </p:grpSpPr>
          <p:sp>
            <p:nvSpPr>
              <p:cNvPr id="21" name="Freeform 338"/>
              <p:cNvSpPr>
                <a:spLocks noEditPoints="1"/>
              </p:cNvSpPr>
              <p:nvPr/>
            </p:nvSpPr>
            <p:spPr bwMode="auto">
              <a:xfrm>
                <a:off x="5236975" y="4028376"/>
                <a:ext cx="125437" cy="278989"/>
              </a:xfrm>
              <a:custGeom>
                <a:avLst/>
                <a:gdLst>
                  <a:gd name="T0" fmla="*/ 24 w 40"/>
                  <a:gd name="T1" fmla="*/ 48 h 88"/>
                  <a:gd name="T2" fmla="*/ 24 w 40"/>
                  <a:gd name="T3" fmla="*/ 4 h 88"/>
                  <a:gd name="T4" fmla="*/ 20 w 40"/>
                  <a:gd name="T5" fmla="*/ 0 h 88"/>
                  <a:gd name="T6" fmla="*/ 16 w 40"/>
                  <a:gd name="T7" fmla="*/ 4 h 88"/>
                  <a:gd name="T8" fmla="*/ 16 w 40"/>
                  <a:gd name="T9" fmla="*/ 48 h 88"/>
                  <a:gd name="T10" fmla="*/ 0 w 40"/>
                  <a:gd name="T11" fmla="*/ 68 h 88"/>
                  <a:gd name="T12" fmla="*/ 20 w 40"/>
                  <a:gd name="T13" fmla="*/ 88 h 88"/>
                  <a:gd name="T14" fmla="*/ 40 w 40"/>
                  <a:gd name="T15" fmla="*/ 68 h 88"/>
                  <a:gd name="T16" fmla="*/ 24 w 40"/>
                  <a:gd name="T17" fmla="*/ 48 h 88"/>
                  <a:gd name="T18" fmla="*/ 20 w 40"/>
                  <a:gd name="T19" fmla="*/ 80 h 88"/>
                  <a:gd name="T20" fmla="*/ 8 w 40"/>
                  <a:gd name="T21" fmla="*/ 68 h 88"/>
                  <a:gd name="T22" fmla="*/ 20 w 40"/>
                  <a:gd name="T23" fmla="*/ 56 h 88"/>
                  <a:gd name="T24" fmla="*/ 32 w 40"/>
                  <a:gd name="T25" fmla="*/ 68 h 88"/>
                  <a:gd name="T26" fmla="*/ 20 w 40"/>
                  <a:gd name="T2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88">
                    <a:moveTo>
                      <a:pt x="24" y="48"/>
                    </a:move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18" y="0"/>
                      <a:pt x="16" y="2"/>
                      <a:pt x="16" y="4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" y="50"/>
                      <a:pt x="0" y="5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31" y="88"/>
                      <a:pt x="40" y="79"/>
                      <a:pt x="40" y="68"/>
                    </a:cubicBezTo>
                    <a:cubicBezTo>
                      <a:pt x="40" y="58"/>
                      <a:pt x="33" y="50"/>
                      <a:pt x="24" y="48"/>
                    </a:cubicBezTo>
                    <a:close/>
                    <a:moveTo>
                      <a:pt x="20" y="80"/>
                    </a:moveTo>
                    <a:cubicBezTo>
                      <a:pt x="13" y="80"/>
                      <a:pt x="8" y="75"/>
                      <a:pt x="8" y="68"/>
                    </a:cubicBezTo>
                    <a:cubicBezTo>
                      <a:pt x="8" y="61"/>
                      <a:pt x="13" y="56"/>
                      <a:pt x="20" y="56"/>
                    </a:cubicBezTo>
                    <a:cubicBezTo>
                      <a:pt x="27" y="56"/>
                      <a:pt x="32" y="61"/>
                      <a:pt x="32" y="68"/>
                    </a:cubicBezTo>
                    <a:cubicBezTo>
                      <a:pt x="32" y="75"/>
                      <a:pt x="27" y="80"/>
                      <a:pt x="20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339"/>
              <p:cNvSpPr>
                <a:spLocks noEditPoints="1"/>
              </p:cNvSpPr>
              <p:nvPr/>
            </p:nvSpPr>
            <p:spPr bwMode="auto">
              <a:xfrm>
                <a:off x="5020705" y="3959169"/>
                <a:ext cx="557977" cy="564466"/>
              </a:xfrm>
              <a:custGeom>
                <a:avLst/>
                <a:gdLst>
                  <a:gd name="T0" fmla="*/ 158 w 176"/>
                  <a:gd name="T1" fmla="*/ 37 h 178"/>
                  <a:gd name="T2" fmla="*/ 159 w 176"/>
                  <a:gd name="T3" fmla="*/ 37 h 178"/>
                  <a:gd name="T4" fmla="*/ 169 w 176"/>
                  <a:gd name="T5" fmla="*/ 26 h 178"/>
                  <a:gd name="T6" fmla="*/ 169 w 176"/>
                  <a:gd name="T7" fmla="*/ 10 h 178"/>
                  <a:gd name="T8" fmla="*/ 164 w 176"/>
                  <a:gd name="T9" fmla="*/ 5 h 178"/>
                  <a:gd name="T10" fmla="*/ 148 w 176"/>
                  <a:gd name="T11" fmla="*/ 5 h 178"/>
                  <a:gd name="T12" fmla="*/ 137 w 176"/>
                  <a:gd name="T13" fmla="*/ 15 h 178"/>
                  <a:gd name="T14" fmla="*/ 136 w 176"/>
                  <a:gd name="T15" fmla="*/ 16 h 178"/>
                  <a:gd name="T16" fmla="*/ 88 w 176"/>
                  <a:gd name="T17" fmla="*/ 2 h 178"/>
                  <a:gd name="T18" fmla="*/ 0 w 176"/>
                  <a:gd name="T19" fmla="*/ 90 h 178"/>
                  <a:gd name="T20" fmla="*/ 88 w 176"/>
                  <a:gd name="T21" fmla="*/ 178 h 178"/>
                  <a:gd name="T22" fmla="*/ 176 w 176"/>
                  <a:gd name="T23" fmla="*/ 90 h 178"/>
                  <a:gd name="T24" fmla="*/ 158 w 176"/>
                  <a:gd name="T25" fmla="*/ 37 h 178"/>
                  <a:gd name="T26" fmla="*/ 143 w 176"/>
                  <a:gd name="T27" fmla="*/ 21 h 178"/>
                  <a:gd name="T28" fmla="*/ 153 w 176"/>
                  <a:gd name="T29" fmla="*/ 10 h 178"/>
                  <a:gd name="T30" fmla="*/ 159 w 176"/>
                  <a:gd name="T31" fmla="*/ 10 h 178"/>
                  <a:gd name="T32" fmla="*/ 164 w 176"/>
                  <a:gd name="T33" fmla="*/ 15 h 178"/>
                  <a:gd name="T34" fmla="*/ 164 w 176"/>
                  <a:gd name="T35" fmla="*/ 21 h 178"/>
                  <a:gd name="T36" fmla="*/ 153 w 176"/>
                  <a:gd name="T37" fmla="*/ 31 h 178"/>
                  <a:gd name="T38" fmla="*/ 143 w 176"/>
                  <a:gd name="T39" fmla="*/ 21 h 178"/>
                  <a:gd name="T40" fmla="*/ 143 w 176"/>
                  <a:gd name="T41" fmla="*/ 21 h 178"/>
                  <a:gd name="T42" fmla="*/ 88 w 176"/>
                  <a:gd name="T43" fmla="*/ 170 h 178"/>
                  <a:gd name="T44" fmla="*/ 8 w 176"/>
                  <a:gd name="T45" fmla="*/ 90 h 178"/>
                  <a:gd name="T46" fmla="*/ 88 w 176"/>
                  <a:gd name="T47" fmla="*/ 10 h 178"/>
                  <a:gd name="T48" fmla="*/ 168 w 176"/>
                  <a:gd name="T49" fmla="*/ 90 h 178"/>
                  <a:gd name="T50" fmla="*/ 88 w 176"/>
                  <a:gd name="T51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178">
                    <a:moveTo>
                      <a:pt x="158" y="37"/>
                    </a:moveTo>
                    <a:cubicBezTo>
                      <a:pt x="158" y="37"/>
                      <a:pt x="159" y="37"/>
                      <a:pt x="159" y="37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4" y="22"/>
                      <a:pt x="174" y="14"/>
                      <a:pt x="169" y="10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0" y="0"/>
                      <a:pt x="152" y="0"/>
                      <a:pt x="148" y="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6"/>
                      <a:pt x="136" y="16"/>
                      <a:pt x="136" y="16"/>
                    </a:cubicBezTo>
                    <a:cubicBezTo>
                      <a:pt x="122" y="7"/>
                      <a:pt x="106" y="2"/>
                      <a:pt x="88" y="2"/>
                    </a:cubicBezTo>
                    <a:cubicBezTo>
                      <a:pt x="39" y="2"/>
                      <a:pt x="0" y="41"/>
                      <a:pt x="0" y="90"/>
                    </a:cubicBezTo>
                    <a:cubicBezTo>
                      <a:pt x="0" y="139"/>
                      <a:pt x="39" y="178"/>
                      <a:pt x="88" y="178"/>
                    </a:cubicBezTo>
                    <a:cubicBezTo>
                      <a:pt x="137" y="178"/>
                      <a:pt x="176" y="139"/>
                      <a:pt x="176" y="90"/>
                    </a:cubicBezTo>
                    <a:cubicBezTo>
                      <a:pt x="176" y="70"/>
                      <a:pt x="169" y="52"/>
                      <a:pt x="158" y="37"/>
                    </a:cubicBezTo>
                    <a:close/>
                    <a:moveTo>
                      <a:pt x="143" y="21"/>
                    </a:moveTo>
                    <a:cubicBezTo>
                      <a:pt x="153" y="10"/>
                      <a:pt x="153" y="10"/>
                      <a:pt x="153" y="10"/>
                    </a:cubicBezTo>
                    <a:cubicBezTo>
                      <a:pt x="155" y="9"/>
                      <a:pt x="157" y="9"/>
                      <a:pt x="159" y="10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5" y="17"/>
                      <a:pt x="165" y="19"/>
                      <a:pt x="164" y="21"/>
                    </a:cubicBezTo>
                    <a:cubicBezTo>
                      <a:pt x="153" y="31"/>
                      <a:pt x="153" y="31"/>
                      <a:pt x="153" y="31"/>
                    </a:cubicBezTo>
                    <a:cubicBezTo>
                      <a:pt x="150" y="27"/>
                      <a:pt x="146" y="24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lose/>
                    <a:moveTo>
                      <a:pt x="88" y="170"/>
                    </a:moveTo>
                    <a:cubicBezTo>
                      <a:pt x="44" y="170"/>
                      <a:pt x="8" y="134"/>
                      <a:pt x="8" y="90"/>
                    </a:cubicBezTo>
                    <a:cubicBezTo>
                      <a:pt x="8" y="46"/>
                      <a:pt x="44" y="10"/>
                      <a:pt x="88" y="10"/>
                    </a:cubicBezTo>
                    <a:cubicBezTo>
                      <a:pt x="132" y="10"/>
                      <a:pt x="168" y="46"/>
                      <a:pt x="168" y="90"/>
                    </a:cubicBezTo>
                    <a:cubicBezTo>
                      <a:pt x="168" y="134"/>
                      <a:pt x="132" y="170"/>
                      <a:pt x="88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340"/>
              <p:cNvSpPr>
                <a:spLocks noEditPoints="1"/>
              </p:cNvSpPr>
              <p:nvPr/>
            </p:nvSpPr>
            <p:spPr bwMode="auto">
              <a:xfrm>
                <a:off x="5211023" y="3838058"/>
                <a:ext cx="177342" cy="101648"/>
              </a:xfrm>
              <a:custGeom>
                <a:avLst/>
                <a:gdLst>
                  <a:gd name="T0" fmla="*/ 12 w 56"/>
                  <a:gd name="T1" fmla="*/ 32 h 32"/>
                  <a:gd name="T2" fmla="*/ 44 w 56"/>
                  <a:gd name="T3" fmla="*/ 32 h 32"/>
                  <a:gd name="T4" fmla="*/ 44 w 56"/>
                  <a:gd name="T5" fmla="*/ 32 h 32"/>
                  <a:gd name="T6" fmla="*/ 56 w 56"/>
                  <a:gd name="T7" fmla="*/ 20 h 32"/>
                  <a:gd name="T8" fmla="*/ 56 w 56"/>
                  <a:gd name="T9" fmla="*/ 16 h 32"/>
                  <a:gd name="T10" fmla="*/ 45 w 56"/>
                  <a:gd name="T11" fmla="*/ 2 h 32"/>
                  <a:gd name="T12" fmla="*/ 11 w 56"/>
                  <a:gd name="T13" fmla="*/ 2 h 32"/>
                  <a:gd name="T14" fmla="*/ 0 w 56"/>
                  <a:gd name="T15" fmla="*/ 16 h 32"/>
                  <a:gd name="T16" fmla="*/ 0 w 56"/>
                  <a:gd name="T17" fmla="*/ 20 h 32"/>
                  <a:gd name="T18" fmla="*/ 12 w 56"/>
                  <a:gd name="T19" fmla="*/ 32 h 32"/>
                  <a:gd name="T20" fmla="*/ 8 w 56"/>
                  <a:gd name="T21" fmla="*/ 16 h 32"/>
                  <a:gd name="T22" fmla="*/ 13 w 56"/>
                  <a:gd name="T23" fmla="*/ 10 h 32"/>
                  <a:gd name="T24" fmla="*/ 28 w 56"/>
                  <a:gd name="T25" fmla="*/ 8 h 32"/>
                  <a:gd name="T26" fmla="*/ 43 w 56"/>
                  <a:gd name="T27" fmla="*/ 10 h 32"/>
                  <a:gd name="T28" fmla="*/ 48 w 56"/>
                  <a:gd name="T29" fmla="*/ 16 h 32"/>
                  <a:gd name="T30" fmla="*/ 48 w 56"/>
                  <a:gd name="T31" fmla="*/ 20 h 32"/>
                  <a:gd name="T32" fmla="*/ 44 w 56"/>
                  <a:gd name="T33" fmla="*/ 24 h 32"/>
                  <a:gd name="T34" fmla="*/ 12 w 56"/>
                  <a:gd name="T35" fmla="*/ 24 h 32"/>
                  <a:gd name="T36" fmla="*/ 8 w 56"/>
                  <a:gd name="T37" fmla="*/ 20 h 32"/>
                  <a:gd name="T38" fmla="*/ 8 w 56"/>
                  <a:gd name="T3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32">
                    <a:moveTo>
                      <a:pt x="12" y="32"/>
                    </a:move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51" y="32"/>
                      <a:pt x="56" y="26"/>
                      <a:pt x="56" y="20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0"/>
                      <a:pt x="51" y="3"/>
                      <a:pt x="45" y="2"/>
                    </a:cubicBezTo>
                    <a:cubicBezTo>
                      <a:pt x="34" y="0"/>
                      <a:pt x="22" y="0"/>
                      <a:pt x="11" y="2"/>
                    </a:cubicBezTo>
                    <a:cubicBezTo>
                      <a:pt x="5" y="3"/>
                      <a:pt x="0" y="10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6"/>
                      <a:pt x="5" y="32"/>
                      <a:pt x="12" y="32"/>
                    </a:cubicBezTo>
                    <a:close/>
                    <a:moveTo>
                      <a:pt x="8" y="16"/>
                    </a:moveTo>
                    <a:cubicBezTo>
                      <a:pt x="8" y="13"/>
                      <a:pt x="10" y="10"/>
                      <a:pt x="13" y="10"/>
                    </a:cubicBezTo>
                    <a:cubicBezTo>
                      <a:pt x="18" y="9"/>
                      <a:pt x="23" y="8"/>
                      <a:pt x="28" y="8"/>
                    </a:cubicBezTo>
                    <a:cubicBezTo>
                      <a:pt x="33" y="8"/>
                      <a:pt x="38" y="9"/>
                      <a:pt x="43" y="10"/>
                    </a:cubicBezTo>
                    <a:cubicBezTo>
                      <a:pt x="46" y="10"/>
                      <a:pt x="48" y="13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2"/>
                      <a:pt x="46" y="24"/>
                      <a:pt x="44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8" y="22"/>
                      <a:pt x="8" y="20"/>
                    </a:cubicBez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41"/>
              <p:cNvSpPr>
                <a:spLocks/>
              </p:cNvSpPr>
              <p:nvPr/>
            </p:nvSpPr>
            <p:spPr bwMode="auto">
              <a:xfrm>
                <a:off x="5072610" y="4231670"/>
                <a:ext cx="49743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42"/>
              <p:cNvSpPr>
                <a:spLocks/>
              </p:cNvSpPr>
              <p:nvPr/>
            </p:nvSpPr>
            <p:spPr bwMode="auto">
              <a:xfrm>
                <a:off x="5477034" y="4231670"/>
                <a:ext cx="51905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343"/>
              <p:cNvSpPr>
                <a:spLocks/>
              </p:cNvSpPr>
              <p:nvPr/>
            </p:nvSpPr>
            <p:spPr bwMode="auto">
              <a:xfrm>
                <a:off x="5286717" y="4421987"/>
                <a:ext cx="25952" cy="51905"/>
              </a:xfrm>
              <a:custGeom>
                <a:avLst/>
                <a:gdLst>
                  <a:gd name="T0" fmla="*/ 4 w 8"/>
                  <a:gd name="T1" fmla="*/ 0 h 16"/>
                  <a:gd name="T2" fmla="*/ 0 w 8"/>
                  <a:gd name="T3" fmla="*/ 4 h 16"/>
                  <a:gd name="T4" fmla="*/ 0 w 8"/>
                  <a:gd name="T5" fmla="*/ 12 h 16"/>
                  <a:gd name="T6" fmla="*/ 4 w 8"/>
                  <a:gd name="T7" fmla="*/ 16 h 16"/>
                  <a:gd name="T8" fmla="*/ 8 w 8"/>
                  <a:gd name="T9" fmla="*/ 12 h 16"/>
                  <a:gd name="T10" fmla="*/ 8 w 8"/>
                  <a:gd name="T11" fmla="*/ 4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6" y="16"/>
                      <a:pt x="8" y="14"/>
                      <a:pt x="8" y="1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39003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brief 2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10050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028406"/>
            <a:ext cx="9144000" cy="1524794"/>
          </a:xfrm>
        </p:spPr>
        <p:txBody>
          <a:bodyPr wrap="square" anchor="t">
            <a:noAutofit/>
          </a:bodyPr>
          <a:lstStyle>
            <a:lvl1pPr marL="0" indent="0">
              <a:spcBef>
                <a:spcPts val="30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[Type the questions you want participants to answer during the debrief]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0" y="3907081"/>
            <a:ext cx="3962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3889828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/>
                </a:solidFill>
              </a:rPr>
              <a:t>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208681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&amp;A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4400669" y="2421782"/>
            <a:ext cx="6572131" cy="13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Q&amp;A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Raise hand"/>
          <p:cNvGrpSpPr/>
          <p:nvPr userDrawn="1"/>
        </p:nvGrpSpPr>
        <p:grpSpPr>
          <a:xfrm>
            <a:off x="2662578" y="2286001"/>
            <a:ext cx="766423" cy="766422"/>
            <a:chOff x="1065213" y="606770"/>
            <a:chExt cx="766422" cy="766422"/>
          </a:xfrm>
        </p:grpSpPr>
        <p:sp>
          <p:nvSpPr>
            <p:cNvPr id="15" name="Oval 14"/>
            <p:cNvSpPr/>
            <p:nvPr/>
          </p:nvSpPr>
          <p:spPr bwMode="black">
            <a:xfrm>
              <a:off x="1065213" y="606770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black">
            <a:xfrm>
              <a:off x="1319065" y="736600"/>
              <a:ext cx="249721" cy="508801"/>
            </a:xfrm>
            <a:custGeom>
              <a:avLst/>
              <a:gdLst>
                <a:gd name="T0" fmla="*/ 156 w 178"/>
                <a:gd name="T1" fmla="*/ 51 h 365"/>
                <a:gd name="T2" fmla="*/ 145 w 178"/>
                <a:gd name="T3" fmla="*/ 41 h 365"/>
                <a:gd name="T4" fmla="*/ 122 w 178"/>
                <a:gd name="T5" fmla="*/ 17 h 365"/>
                <a:gd name="T6" fmla="*/ 89 w 178"/>
                <a:gd name="T7" fmla="*/ 0 h 365"/>
                <a:gd name="T8" fmla="*/ 56 w 178"/>
                <a:gd name="T9" fmla="*/ 17 h 365"/>
                <a:gd name="T10" fmla="*/ 33 w 178"/>
                <a:gd name="T11" fmla="*/ 109 h 365"/>
                <a:gd name="T12" fmla="*/ 0 w 178"/>
                <a:gd name="T13" fmla="*/ 115 h 365"/>
                <a:gd name="T14" fmla="*/ 30 w 178"/>
                <a:gd name="T15" fmla="*/ 281 h 365"/>
                <a:gd name="T16" fmla="*/ 33 w 178"/>
                <a:gd name="T17" fmla="*/ 284 h 365"/>
                <a:gd name="T18" fmla="*/ 39 w 178"/>
                <a:gd name="T19" fmla="*/ 365 h 365"/>
                <a:gd name="T20" fmla="*/ 39 w 178"/>
                <a:gd name="T21" fmla="*/ 365 h 365"/>
                <a:gd name="T22" fmla="*/ 45 w 178"/>
                <a:gd name="T23" fmla="*/ 361 h 365"/>
                <a:gd name="T24" fmla="*/ 59 w 178"/>
                <a:gd name="T25" fmla="*/ 299 h 365"/>
                <a:gd name="T26" fmla="*/ 66 w 178"/>
                <a:gd name="T27" fmla="*/ 295 h 365"/>
                <a:gd name="T28" fmla="*/ 58 w 178"/>
                <a:gd name="T29" fmla="*/ 286 h 365"/>
                <a:gd name="T30" fmla="*/ 57 w 178"/>
                <a:gd name="T31" fmla="*/ 285 h 365"/>
                <a:gd name="T32" fmla="*/ 37 w 178"/>
                <a:gd name="T33" fmla="*/ 273 h 365"/>
                <a:gd name="T34" fmla="*/ 11 w 178"/>
                <a:gd name="T35" fmla="*/ 133 h 365"/>
                <a:gd name="T36" fmla="*/ 13 w 178"/>
                <a:gd name="T37" fmla="*/ 113 h 365"/>
                <a:gd name="T38" fmla="*/ 33 w 178"/>
                <a:gd name="T39" fmla="*/ 177 h 365"/>
                <a:gd name="T40" fmla="*/ 39 w 178"/>
                <a:gd name="T41" fmla="*/ 182 h 365"/>
                <a:gd name="T42" fmla="*/ 90 w 178"/>
                <a:gd name="T43" fmla="*/ 233 h 365"/>
                <a:gd name="T44" fmla="*/ 45 w 178"/>
                <a:gd name="T45" fmla="*/ 171 h 365"/>
                <a:gd name="T46" fmla="*/ 56 w 178"/>
                <a:gd name="T47" fmla="*/ 28 h 365"/>
                <a:gd name="T48" fmla="*/ 67 w 178"/>
                <a:gd name="T49" fmla="*/ 41 h 365"/>
                <a:gd name="T50" fmla="*/ 72 w 178"/>
                <a:gd name="T51" fmla="*/ 146 h 365"/>
                <a:gd name="T52" fmla="*/ 72 w 178"/>
                <a:gd name="T53" fmla="*/ 146 h 365"/>
                <a:gd name="T54" fmla="*/ 78 w 178"/>
                <a:gd name="T55" fmla="*/ 24 h 365"/>
                <a:gd name="T56" fmla="*/ 78 w 178"/>
                <a:gd name="T57" fmla="*/ 23 h 365"/>
                <a:gd name="T58" fmla="*/ 100 w 178"/>
                <a:gd name="T59" fmla="*/ 23 h 365"/>
                <a:gd name="T60" fmla="*/ 100 w 178"/>
                <a:gd name="T61" fmla="*/ 23 h 365"/>
                <a:gd name="T62" fmla="*/ 100 w 178"/>
                <a:gd name="T63" fmla="*/ 39 h 365"/>
                <a:gd name="T64" fmla="*/ 100 w 178"/>
                <a:gd name="T65" fmla="*/ 140 h 365"/>
                <a:gd name="T66" fmla="*/ 111 w 178"/>
                <a:gd name="T67" fmla="*/ 140 h 365"/>
                <a:gd name="T68" fmla="*/ 122 w 178"/>
                <a:gd name="T69" fmla="*/ 28 h 365"/>
                <a:gd name="T70" fmla="*/ 133 w 178"/>
                <a:gd name="T71" fmla="*/ 40 h 365"/>
                <a:gd name="T72" fmla="*/ 139 w 178"/>
                <a:gd name="T73" fmla="*/ 155 h 365"/>
                <a:gd name="T74" fmla="*/ 139 w 178"/>
                <a:gd name="T75" fmla="*/ 155 h 365"/>
                <a:gd name="T76" fmla="*/ 145 w 178"/>
                <a:gd name="T77" fmla="*/ 149 h 365"/>
                <a:gd name="T78" fmla="*/ 145 w 178"/>
                <a:gd name="T79" fmla="*/ 74 h 365"/>
                <a:gd name="T80" fmla="*/ 156 w 178"/>
                <a:gd name="T81" fmla="*/ 62 h 365"/>
                <a:gd name="T82" fmla="*/ 167 w 178"/>
                <a:gd name="T83" fmla="*/ 74 h 365"/>
                <a:gd name="T84" fmla="*/ 143 w 178"/>
                <a:gd name="T85" fmla="*/ 271 h 365"/>
                <a:gd name="T86" fmla="*/ 115 w 178"/>
                <a:gd name="T87" fmla="*/ 288 h 365"/>
                <a:gd name="T88" fmla="*/ 117 w 178"/>
                <a:gd name="T89" fmla="*/ 299 h 365"/>
                <a:gd name="T90" fmla="*/ 133 w 178"/>
                <a:gd name="T91" fmla="*/ 292 h 365"/>
                <a:gd name="T92" fmla="*/ 139 w 178"/>
                <a:gd name="T93" fmla="*/ 365 h 365"/>
                <a:gd name="T94" fmla="*/ 139 w 178"/>
                <a:gd name="T95" fmla="*/ 365 h 365"/>
                <a:gd name="T96" fmla="*/ 145 w 178"/>
                <a:gd name="T97" fmla="*/ 361 h 365"/>
                <a:gd name="T98" fmla="*/ 149 w 178"/>
                <a:gd name="T99" fmla="*/ 280 h 365"/>
                <a:gd name="T100" fmla="*/ 178 w 178"/>
                <a:gd name="T101" fmla="*/ 215 h 365"/>
                <a:gd name="T102" fmla="*/ 178 w 178"/>
                <a:gd name="T103" fmla="*/ 7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8" h="365">
                  <a:moveTo>
                    <a:pt x="178" y="73"/>
                  </a:moveTo>
                  <a:cubicBezTo>
                    <a:pt x="178" y="61"/>
                    <a:pt x="168" y="51"/>
                    <a:pt x="156" y="51"/>
                  </a:cubicBezTo>
                  <a:cubicBezTo>
                    <a:pt x="152" y="51"/>
                    <a:pt x="148" y="52"/>
                    <a:pt x="145" y="54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39"/>
                  </a:cubicBezTo>
                  <a:cubicBezTo>
                    <a:pt x="145" y="27"/>
                    <a:pt x="135" y="17"/>
                    <a:pt x="122" y="17"/>
                  </a:cubicBezTo>
                  <a:cubicBezTo>
                    <a:pt x="118" y="17"/>
                    <a:pt x="115" y="18"/>
                    <a:pt x="111" y="20"/>
                  </a:cubicBezTo>
                  <a:cubicBezTo>
                    <a:pt x="110" y="9"/>
                    <a:pt x="100" y="0"/>
                    <a:pt x="89" y="0"/>
                  </a:cubicBezTo>
                  <a:cubicBezTo>
                    <a:pt x="78" y="0"/>
                    <a:pt x="68" y="9"/>
                    <a:pt x="67" y="20"/>
                  </a:cubicBezTo>
                  <a:cubicBezTo>
                    <a:pt x="64" y="18"/>
                    <a:pt x="60" y="17"/>
                    <a:pt x="56" y="17"/>
                  </a:cubicBezTo>
                  <a:cubicBezTo>
                    <a:pt x="43" y="17"/>
                    <a:pt x="33" y="27"/>
                    <a:pt x="33" y="3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28" y="104"/>
                    <a:pt x="21" y="102"/>
                    <a:pt x="13" y="102"/>
                  </a:cubicBezTo>
                  <a:cubicBezTo>
                    <a:pt x="6" y="102"/>
                    <a:pt x="0" y="108"/>
                    <a:pt x="0" y="1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1"/>
                    <a:pt x="12" y="265"/>
                    <a:pt x="30" y="281"/>
                  </a:cubicBezTo>
                  <a:cubicBezTo>
                    <a:pt x="30" y="281"/>
                    <a:pt x="30" y="282"/>
                    <a:pt x="31" y="282"/>
                  </a:cubicBezTo>
                  <a:cubicBezTo>
                    <a:pt x="32" y="283"/>
                    <a:pt x="32" y="284"/>
                    <a:pt x="33" y="284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3"/>
                    <a:pt x="36" y="365"/>
                    <a:pt x="39" y="365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42" y="365"/>
                    <a:pt x="45" y="363"/>
                    <a:pt x="45" y="361"/>
                  </a:cubicBezTo>
                  <a:cubicBezTo>
                    <a:pt x="45" y="292"/>
                    <a:pt x="45" y="292"/>
                    <a:pt x="45" y="292"/>
                  </a:cubicBezTo>
                  <a:cubicBezTo>
                    <a:pt x="49" y="295"/>
                    <a:pt x="54" y="297"/>
                    <a:pt x="59" y="299"/>
                  </a:cubicBezTo>
                  <a:cubicBezTo>
                    <a:pt x="59" y="299"/>
                    <a:pt x="60" y="299"/>
                    <a:pt x="61" y="299"/>
                  </a:cubicBezTo>
                  <a:cubicBezTo>
                    <a:pt x="63" y="299"/>
                    <a:pt x="65" y="297"/>
                    <a:pt x="66" y="295"/>
                  </a:cubicBezTo>
                  <a:cubicBezTo>
                    <a:pt x="67" y="292"/>
                    <a:pt x="66" y="289"/>
                    <a:pt x="63" y="288"/>
                  </a:cubicBezTo>
                  <a:cubicBezTo>
                    <a:pt x="61" y="287"/>
                    <a:pt x="59" y="286"/>
                    <a:pt x="58" y="286"/>
                  </a:cubicBezTo>
                  <a:cubicBezTo>
                    <a:pt x="58" y="286"/>
                    <a:pt x="58" y="286"/>
                    <a:pt x="58" y="286"/>
                  </a:cubicBezTo>
                  <a:cubicBezTo>
                    <a:pt x="58" y="286"/>
                    <a:pt x="57" y="286"/>
                    <a:pt x="57" y="285"/>
                  </a:cubicBezTo>
                  <a:cubicBezTo>
                    <a:pt x="50" y="282"/>
                    <a:pt x="44" y="278"/>
                    <a:pt x="38" y="273"/>
                  </a:cubicBezTo>
                  <a:cubicBezTo>
                    <a:pt x="38" y="273"/>
                    <a:pt x="37" y="273"/>
                    <a:pt x="37" y="273"/>
                  </a:cubicBezTo>
                  <a:cubicBezTo>
                    <a:pt x="21" y="258"/>
                    <a:pt x="11" y="238"/>
                    <a:pt x="11" y="215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4"/>
                    <a:pt x="12" y="113"/>
                    <a:pt x="13" y="113"/>
                  </a:cubicBezTo>
                  <a:cubicBezTo>
                    <a:pt x="24" y="113"/>
                    <a:pt x="33" y="122"/>
                    <a:pt x="33" y="133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80"/>
                    <a:pt x="36" y="182"/>
                    <a:pt x="39" y="182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64" y="182"/>
                    <a:pt x="84" y="202"/>
                    <a:pt x="84" y="227"/>
                  </a:cubicBezTo>
                  <a:cubicBezTo>
                    <a:pt x="84" y="230"/>
                    <a:pt x="86" y="233"/>
                    <a:pt x="90" y="233"/>
                  </a:cubicBezTo>
                  <a:cubicBezTo>
                    <a:pt x="93" y="233"/>
                    <a:pt x="95" y="230"/>
                    <a:pt x="95" y="227"/>
                  </a:cubicBezTo>
                  <a:cubicBezTo>
                    <a:pt x="95" y="198"/>
                    <a:pt x="73" y="174"/>
                    <a:pt x="45" y="171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3"/>
                    <a:pt x="49" y="28"/>
                    <a:pt x="56" y="28"/>
                  </a:cubicBezTo>
                  <a:cubicBezTo>
                    <a:pt x="62" y="28"/>
                    <a:pt x="67" y="33"/>
                    <a:pt x="67" y="39"/>
                  </a:cubicBezTo>
                  <a:cubicBezTo>
                    <a:pt x="67" y="40"/>
                    <a:pt x="67" y="40"/>
                    <a:pt x="67" y="41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7" y="143"/>
                    <a:pt x="69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5" y="146"/>
                    <a:pt x="78" y="143"/>
                    <a:pt x="78" y="140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6"/>
                    <a:pt x="83" y="11"/>
                    <a:pt x="89" y="11"/>
                  </a:cubicBezTo>
                  <a:cubicBezTo>
                    <a:pt x="95" y="11"/>
                    <a:pt x="100" y="16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9"/>
                    <a:pt x="100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3"/>
                    <a:pt x="103" y="146"/>
                    <a:pt x="106" y="146"/>
                  </a:cubicBezTo>
                  <a:cubicBezTo>
                    <a:pt x="109" y="146"/>
                    <a:pt x="111" y="143"/>
                    <a:pt x="111" y="140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2" y="33"/>
                    <a:pt x="117" y="28"/>
                    <a:pt x="122" y="28"/>
                  </a:cubicBezTo>
                  <a:cubicBezTo>
                    <a:pt x="128" y="28"/>
                    <a:pt x="133" y="33"/>
                    <a:pt x="133" y="39"/>
                  </a:cubicBezTo>
                  <a:cubicBezTo>
                    <a:pt x="133" y="39"/>
                    <a:pt x="133" y="40"/>
                    <a:pt x="133" y="40"/>
                  </a:cubicBezTo>
                  <a:cubicBezTo>
                    <a:pt x="133" y="149"/>
                    <a:pt x="133" y="149"/>
                    <a:pt x="133" y="149"/>
                  </a:cubicBezTo>
                  <a:cubicBezTo>
                    <a:pt x="133" y="152"/>
                    <a:pt x="136" y="155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42" y="155"/>
                    <a:pt x="145" y="152"/>
                    <a:pt x="145" y="149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67"/>
                    <a:pt x="150" y="62"/>
                    <a:pt x="156" y="62"/>
                  </a:cubicBezTo>
                  <a:cubicBezTo>
                    <a:pt x="162" y="62"/>
                    <a:pt x="167" y="67"/>
                    <a:pt x="167" y="73"/>
                  </a:cubicBezTo>
                  <a:cubicBezTo>
                    <a:pt x="167" y="73"/>
                    <a:pt x="167" y="73"/>
                    <a:pt x="167" y="74"/>
                  </a:cubicBezTo>
                  <a:cubicBezTo>
                    <a:pt x="167" y="215"/>
                    <a:pt x="167" y="215"/>
                    <a:pt x="167" y="215"/>
                  </a:cubicBezTo>
                  <a:cubicBezTo>
                    <a:pt x="167" y="237"/>
                    <a:pt x="158" y="257"/>
                    <a:pt x="143" y="271"/>
                  </a:cubicBezTo>
                  <a:cubicBezTo>
                    <a:pt x="142" y="271"/>
                    <a:pt x="142" y="271"/>
                    <a:pt x="141" y="272"/>
                  </a:cubicBezTo>
                  <a:cubicBezTo>
                    <a:pt x="134" y="279"/>
                    <a:pt x="125" y="284"/>
                    <a:pt x="115" y="288"/>
                  </a:cubicBezTo>
                  <a:cubicBezTo>
                    <a:pt x="112" y="289"/>
                    <a:pt x="111" y="292"/>
                    <a:pt x="112" y="295"/>
                  </a:cubicBezTo>
                  <a:cubicBezTo>
                    <a:pt x="113" y="297"/>
                    <a:pt x="115" y="299"/>
                    <a:pt x="117" y="299"/>
                  </a:cubicBezTo>
                  <a:cubicBezTo>
                    <a:pt x="118" y="299"/>
                    <a:pt x="119" y="299"/>
                    <a:pt x="119" y="299"/>
                  </a:cubicBezTo>
                  <a:cubicBezTo>
                    <a:pt x="124" y="297"/>
                    <a:pt x="129" y="295"/>
                    <a:pt x="133" y="292"/>
                  </a:cubicBezTo>
                  <a:cubicBezTo>
                    <a:pt x="133" y="361"/>
                    <a:pt x="133" y="361"/>
                    <a:pt x="133" y="361"/>
                  </a:cubicBezTo>
                  <a:cubicBezTo>
                    <a:pt x="133" y="363"/>
                    <a:pt x="136" y="365"/>
                    <a:pt x="139" y="365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42" y="365"/>
                    <a:pt x="145" y="363"/>
                    <a:pt x="145" y="361"/>
                  </a:cubicBezTo>
                  <a:cubicBezTo>
                    <a:pt x="145" y="284"/>
                    <a:pt x="145" y="284"/>
                    <a:pt x="145" y="284"/>
                  </a:cubicBezTo>
                  <a:cubicBezTo>
                    <a:pt x="146" y="283"/>
                    <a:pt x="148" y="282"/>
                    <a:pt x="149" y="280"/>
                  </a:cubicBezTo>
                  <a:cubicBezTo>
                    <a:pt x="149" y="280"/>
                    <a:pt x="150" y="280"/>
                    <a:pt x="150" y="280"/>
                  </a:cubicBezTo>
                  <a:cubicBezTo>
                    <a:pt x="167" y="263"/>
                    <a:pt x="178" y="240"/>
                    <a:pt x="178" y="215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4"/>
                    <a:pt x="178" y="73"/>
                    <a:pt x="178" y="73"/>
                  </a:cubicBezTo>
                  <a:close/>
                </a:path>
              </a:pathLst>
            </a:custGeom>
            <a:solidFill>
              <a:srgbClr val="0054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486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2"/>
          <p:cNvSpPr txBox="1">
            <a:spLocks/>
          </p:cNvSpPr>
          <p:nvPr/>
        </p:nvSpPr>
        <p:spPr>
          <a:xfrm>
            <a:off x="4400669" y="2678784"/>
            <a:ext cx="6572131" cy="9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Video</a:t>
            </a: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4432420" y="2299745"/>
            <a:ext cx="6572131" cy="5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Video"/>
          <p:cNvGrpSpPr/>
          <p:nvPr userDrawn="1"/>
        </p:nvGrpSpPr>
        <p:grpSpPr bwMode="black">
          <a:xfrm>
            <a:off x="2662578" y="2281579"/>
            <a:ext cx="766423" cy="766422"/>
            <a:chOff x="1056368" y="615900"/>
            <a:chExt cx="766422" cy="766422"/>
          </a:xfrm>
        </p:grpSpPr>
        <p:sp>
          <p:nvSpPr>
            <p:cNvPr id="22" name="Oval 21"/>
            <p:cNvSpPr/>
            <p:nvPr/>
          </p:nvSpPr>
          <p:spPr bwMode="black">
            <a:xfrm>
              <a:off x="1056368" y="615900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black">
            <a:xfrm>
              <a:off x="1210979" y="846711"/>
              <a:ext cx="457200" cy="304800"/>
            </a:xfrm>
            <a:prstGeom prst="roundRect">
              <a:avLst>
                <a:gd name="adj" fmla="val 11198"/>
              </a:avLst>
            </a:prstGeom>
            <a:noFill/>
            <a:ln w="19050" cap="rnd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black">
            <a:xfrm rot="5400000">
              <a:off x="1349309" y="921292"/>
              <a:ext cx="180541" cy="155638"/>
            </a:xfrm>
            <a:prstGeom prst="triangle">
              <a:avLst/>
            </a:prstGeom>
            <a:noFill/>
            <a:ln w="19050" cap="rnd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809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le play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4400669" y="2320183"/>
            <a:ext cx="6572131" cy="13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Role play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Paired discussion"/>
          <p:cNvGrpSpPr/>
          <p:nvPr userDrawn="1"/>
        </p:nvGrpSpPr>
        <p:grpSpPr>
          <a:xfrm>
            <a:off x="2667001" y="2281579"/>
            <a:ext cx="766423" cy="766422"/>
            <a:chOff x="6127254" y="2202852"/>
            <a:chExt cx="766422" cy="766422"/>
          </a:xfrm>
        </p:grpSpPr>
        <p:sp>
          <p:nvSpPr>
            <p:cNvPr id="26" name="Oval 25"/>
            <p:cNvSpPr/>
            <p:nvPr/>
          </p:nvSpPr>
          <p:spPr bwMode="black">
            <a:xfrm>
              <a:off x="6127254" y="22028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Oval Callout 26"/>
            <p:cNvSpPr/>
            <p:nvPr/>
          </p:nvSpPr>
          <p:spPr bwMode="auto">
            <a:xfrm flipV="1">
              <a:off x="6384086" y="2287737"/>
              <a:ext cx="252759" cy="216936"/>
            </a:xfrm>
            <a:prstGeom prst="wedgeEllipseCallout">
              <a:avLst>
                <a:gd name="adj1" fmla="val 3421"/>
                <a:gd name="adj2" fmla="val -73598"/>
              </a:avLst>
            </a:prstGeom>
            <a:noFill/>
            <a:ln w="22225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 bwMode="black">
            <a:xfrm>
              <a:off x="6270848" y="2545089"/>
              <a:ext cx="497735" cy="234978"/>
              <a:chOff x="1193797" y="868129"/>
              <a:chExt cx="497735" cy="234978"/>
            </a:xfrm>
          </p:grpSpPr>
          <p:sp>
            <p:nvSpPr>
              <p:cNvPr id="29" name="Freeform 28"/>
              <p:cNvSpPr/>
              <p:nvPr/>
            </p:nvSpPr>
            <p:spPr bwMode="black">
              <a:xfrm>
                <a:off x="1459101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black">
              <a:xfrm>
                <a:off x="1193797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6303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2"/>
          <p:cNvSpPr txBox="1">
            <a:spLocks/>
          </p:cNvSpPr>
          <p:nvPr/>
        </p:nvSpPr>
        <p:spPr>
          <a:xfrm>
            <a:off x="4400669" y="2561046"/>
            <a:ext cx="6572131" cy="9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Break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Break"/>
          <p:cNvGrpSpPr/>
          <p:nvPr userDrawn="1"/>
        </p:nvGrpSpPr>
        <p:grpSpPr>
          <a:xfrm>
            <a:off x="2662578" y="2281579"/>
            <a:ext cx="766423" cy="766422"/>
            <a:chOff x="609443" y="2291752"/>
            <a:chExt cx="766422" cy="766422"/>
          </a:xfrm>
        </p:grpSpPr>
        <p:sp>
          <p:nvSpPr>
            <p:cNvPr id="22" name="Oval 21"/>
            <p:cNvSpPr/>
            <p:nvPr/>
          </p:nvSpPr>
          <p:spPr bwMode="black">
            <a:xfrm>
              <a:off x="609443" y="22917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 bwMode="black">
            <a:xfrm>
              <a:off x="799742" y="2446982"/>
              <a:ext cx="423102" cy="447592"/>
              <a:chOff x="2795588" y="2217738"/>
              <a:chExt cx="795337" cy="841375"/>
            </a:xfrm>
            <a:solidFill>
              <a:srgbClr val="00549E"/>
            </a:solidFill>
          </p:grpSpPr>
          <p:sp>
            <p:nvSpPr>
              <p:cNvPr id="32" name="Freeform 7"/>
              <p:cNvSpPr>
                <a:spLocks noEditPoints="1"/>
              </p:cNvSpPr>
              <p:nvPr/>
            </p:nvSpPr>
            <p:spPr bwMode="black">
              <a:xfrm>
                <a:off x="2795588" y="2552700"/>
                <a:ext cx="795337" cy="506413"/>
              </a:xfrm>
              <a:custGeom>
                <a:avLst/>
                <a:gdLst>
                  <a:gd name="T0" fmla="*/ 2718 w 3504"/>
                  <a:gd name="T1" fmla="*/ 1291 h 2229"/>
                  <a:gd name="T2" fmla="*/ 2827 w 3504"/>
                  <a:gd name="T3" fmla="*/ 1262 h 2229"/>
                  <a:gd name="T4" fmla="*/ 2921 w 3504"/>
                  <a:gd name="T5" fmla="*/ 1215 h 2229"/>
                  <a:gd name="T6" fmla="*/ 3002 w 3504"/>
                  <a:gd name="T7" fmla="*/ 1157 h 2229"/>
                  <a:gd name="T8" fmla="*/ 3071 w 3504"/>
                  <a:gd name="T9" fmla="*/ 1088 h 2229"/>
                  <a:gd name="T10" fmla="*/ 3129 w 3504"/>
                  <a:gd name="T11" fmla="*/ 1011 h 2229"/>
                  <a:gd name="T12" fmla="*/ 3176 w 3504"/>
                  <a:gd name="T13" fmla="*/ 931 h 2229"/>
                  <a:gd name="T14" fmla="*/ 3213 w 3504"/>
                  <a:gd name="T15" fmla="*/ 849 h 2229"/>
                  <a:gd name="T16" fmla="*/ 3244 w 3504"/>
                  <a:gd name="T17" fmla="*/ 770 h 2229"/>
                  <a:gd name="T18" fmla="*/ 3266 w 3504"/>
                  <a:gd name="T19" fmla="*/ 697 h 2229"/>
                  <a:gd name="T20" fmla="*/ 3282 w 3504"/>
                  <a:gd name="T21" fmla="*/ 632 h 2229"/>
                  <a:gd name="T22" fmla="*/ 211 w 3504"/>
                  <a:gd name="T23" fmla="*/ 205 h 2229"/>
                  <a:gd name="T24" fmla="*/ 499 w 3504"/>
                  <a:gd name="T25" fmla="*/ 1901 h 2229"/>
                  <a:gd name="T26" fmla="*/ 537 w 3504"/>
                  <a:gd name="T27" fmla="*/ 1954 h 2229"/>
                  <a:gd name="T28" fmla="*/ 590 w 3504"/>
                  <a:gd name="T29" fmla="*/ 1997 h 2229"/>
                  <a:gd name="T30" fmla="*/ 653 w 3504"/>
                  <a:gd name="T31" fmla="*/ 2022 h 2229"/>
                  <a:gd name="T32" fmla="*/ 2262 w 3504"/>
                  <a:gd name="T33" fmla="*/ 2025 h 2229"/>
                  <a:gd name="T34" fmla="*/ 2324 w 3504"/>
                  <a:gd name="T35" fmla="*/ 2012 h 2229"/>
                  <a:gd name="T36" fmla="*/ 2377 w 3504"/>
                  <a:gd name="T37" fmla="*/ 1979 h 2229"/>
                  <a:gd name="T38" fmla="*/ 2418 w 3504"/>
                  <a:gd name="T39" fmla="*/ 1930 h 2229"/>
                  <a:gd name="T40" fmla="*/ 2438 w 3504"/>
                  <a:gd name="T41" fmla="*/ 1872 h 2229"/>
                  <a:gd name="T42" fmla="*/ 211 w 3504"/>
                  <a:gd name="T43" fmla="*/ 205 h 2229"/>
                  <a:gd name="T44" fmla="*/ 2685 w 3504"/>
                  <a:gd name="T45" fmla="*/ 0 h 2229"/>
                  <a:gd name="T46" fmla="*/ 2743 w 3504"/>
                  <a:gd name="T47" fmla="*/ 10 h 2229"/>
                  <a:gd name="T48" fmla="*/ 2795 w 3504"/>
                  <a:gd name="T49" fmla="*/ 39 h 2229"/>
                  <a:gd name="T50" fmla="*/ 2834 w 3504"/>
                  <a:gd name="T51" fmla="*/ 83 h 2229"/>
                  <a:gd name="T52" fmla="*/ 2855 w 3504"/>
                  <a:gd name="T53" fmla="*/ 137 h 2229"/>
                  <a:gd name="T54" fmla="*/ 2857 w 3504"/>
                  <a:gd name="T55" fmla="*/ 196 h 2229"/>
                  <a:gd name="T56" fmla="*/ 3402 w 3504"/>
                  <a:gd name="T57" fmla="*/ 427 h 2229"/>
                  <a:gd name="T58" fmla="*/ 3443 w 3504"/>
                  <a:gd name="T59" fmla="*/ 437 h 2229"/>
                  <a:gd name="T60" fmla="*/ 3477 w 3504"/>
                  <a:gd name="T61" fmla="*/ 461 h 2229"/>
                  <a:gd name="T62" fmla="*/ 3499 w 3504"/>
                  <a:gd name="T63" fmla="*/ 497 h 2229"/>
                  <a:gd name="T64" fmla="*/ 3504 w 3504"/>
                  <a:gd name="T65" fmla="*/ 539 h 2229"/>
                  <a:gd name="T66" fmla="*/ 3493 w 3504"/>
                  <a:gd name="T67" fmla="*/ 620 h 2229"/>
                  <a:gd name="T68" fmla="*/ 3475 w 3504"/>
                  <a:gd name="T69" fmla="*/ 709 h 2229"/>
                  <a:gd name="T70" fmla="*/ 3448 w 3504"/>
                  <a:gd name="T71" fmla="*/ 804 h 2229"/>
                  <a:gd name="T72" fmla="*/ 3413 w 3504"/>
                  <a:gd name="T73" fmla="*/ 902 h 2229"/>
                  <a:gd name="T74" fmla="*/ 3369 w 3504"/>
                  <a:gd name="T75" fmla="*/ 999 h 2229"/>
                  <a:gd name="T76" fmla="*/ 3316 w 3504"/>
                  <a:gd name="T77" fmla="*/ 1096 h 2229"/>
                  <a:gd name="T78" fmla="*/ 3252 w 3504"/>
                  <a:gd name="T79" fmla="*/ 1186 h 2229"/>
                  <a:gd name="T80" fmla="*/ 3176 w 3504"/>
                  <a:gd name="T81" fmla="*/ 1271 h 2229"/>
                  <a:gd name="T82" fmla="*/ 3090 w 3504"/>
                  <a:gd name="T83" fmla="*/ 1346 h 2229"/>
                  <a:gd name="T84" fmla="*/ 2993 w 3504"/>
                  <a:gd name="T85" fmla="*/ 1409 h 2229"/>
                  <a:gd name="T86" fmla="*/ 2881 w 3504"/>
                  <a:gd name="T87" fmla="*/ 1458 h 2229"/>
                  <a:gd name="T88" fmla="*/ 2758 w 3504"/>
                  <a:gd name="T89" fmla="*/ 1490 h 2229"/>
                  <a:gd name="T90" fmla="*/ 2640 w 3504"/>
                  <a:gd name="T91" fmla="*/ 1897 h 2229"/>
                  <a:gd name="T92" fmla="*/ 2614 w 3504"/>
                  <a:gd name="T93" fmla="*/ 1994 h 2229"/>
                  <a:gd name="T94" fmla="*/ 2564 w 3504"/>
                  <a:gd name="T95" fmla="*/ 2078 h 2229"/>
                  <a:gd name="T96" fmla="*/ 2495 w 3504"/>
                  <a:gd name="T97" fmla="*/ 2148 h 2229"/>
                  <a:gd name="T98" fmla="*/ 2410 w 3504"/>
                  <a:gd name="T99" fmla="*/ 2199 h 2229"/>
                  <a:gd name="T100" fmla="*/ 2313 w 3504"/>
                  <a:gd name="T101" fmla="*/ 2226 h 2229"/>
                  <a:gd name="T102" fmla="*/ 685 w 3504"/>
                  <a:gd name="T103" fmla="*/ 2229 h 2229"/>
                  <a:gd name="T104" fmla="*/ 588 w 3504"/>
                  <a:gd name="T105" fmla="*/ 2215 h 2229"/>
                  <a:gd name="T106" fmla="*/ 495 w 3504"/>
                  <a:gd name="T107" fmla="*/ 2178 h 2229"/>
                  <a:gd name="T108" fmla="*/ 415 w 3504"/>
                  <a:gd name="T109" fmla="*/ 2120 h 2229"/>
                  <a:gd name="T110" fmla="*/ 348 w 3504"/>
                  <a:gd name="T111" fmla="*/ 2045 h 2229"/>
                  <a:gd name="T112" fmla="*/ 303 w 3504"/>
                  <a:gd name="T113" fmla="*/ 1957 h 2229"/>
                  <a:gd name="T114" fmla="*/ 3 w 3504"/>
                  <a:gd name="T115" fmla="*/ 199 h 2229"/>
                  <a:gd name="T116" fmla="*/ 1 w 3504"/>
                  <a:gd name="T117" fmla="*/ 142 h 2229"/>
                  <a:gd name="T118" fmla="*/ 20 w 3504"/>
                  <a:gd name="T119" fmla="*/ 86 h 2229"/>
                  <a:gd name="T120" fmla="*/ 57 w 3504"/>
                  <a:gd name="T121" fmla="*/ 40 h 2229"/>
                  <a:gd name="T122" fmla="*/ 108 w 3504"/>
                  <a:gd name="T123" fmla="*/ 11 h 2229"/>
                  <a:gd name="T124" fmla="*/ 168 w 3504"/>
                  <a:gd name="T125" fmla="*/ 0 h 2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04" h="2229">
                    <a:moveTo>
                      <a:pt x="2801" y="632"/>
                    </a:moveTo>
                    <a:lnTo>
                      <a:pt x="2718" y="1291"/>
                    </a:lnTo>
                    <a:lnTo>
                      <a:pt x="2773" y="1278"/>
                    </a:lnTo>
                    <a:lnTo>
                      <a:pt x="2827" y="1262"/>
                    </a:lnTo>
                    <a:lnTo>
                      <a:pt x="2876" y="1241"/>
                    </a:lnTo>
                    <a:lnTo>
                      <a:pt x="2921" y="1215"/>
                    </a:lnTo>
                    <a:lnTo>
                      <a:pt x="2963" y="1187"/>
                    </a:lnTo>
                    <a:lnTo>
                      <a:pt x="3002" y="1157"/>
                    </a:lnTo>
                    <a:lnTo>
                      <a:pt x="3038" y="1124"/>
                    </a:lnTo>
                    <a:lnTo>
                      <a:pt x="3071" y="1088"/>
                    </a:lnTo>
                    <a:lnTo>
                      <a:pt x="3101" y="1050"/>
                    </a:lnTo>
                    <a:lnTo>
                      <a:pt x="3129" y="1011"/>
                    </a:lnTo>
                    <a:lnTo>
                      <a:pt x="3153" y="972"/>
                    </a:lnTo>
                    <a:lnTo>
                      <a:pt x="3176" y="931"/>
                    </a:lnTo>
                    <a:lnTo>
                      <a:pt x="3196" y="889"/>
                    </a:lnTo>
                    <a:lnTo>
                      <a:pt x="3213" y="849"/>
                    </a:lnTo>
                    <a:lnTo>
                      <a:pt x="3230" y="809"/>
                    </a:lnTo>
                    <a:lnTo>
                      <a:pt x="3244" y="770"/>
                    </a:lnTo>
                    <a:lnTo>
                      <a:pt x="3255" y="733"/>
                    </a:lnTo>
                    <a:lnTo>
                      <a:pt x="3266" y="697"/>
                    </a:lnTo>
                    <a:lnTo>
                      <a:pt x="3274" y="663"/>
                    </a:lnTo>
                    <a:lnTo>
                      <a:pt x="3282" y="632"/>
                    </a:lnTo>
                    <a:lnTo>
                      <a:pt x="2801" y="632"/>
                    </a:lnTo>
                    <a:close/>
                    <a:moveTo>
                      <a:pt x="211" y="205"/>
                    </a:moveTo>
                    <a:lnTo>
                      <a:pt x="490" y="1871"/>
                    </a:lnTo>
                    <a:lnTo>
                      <a:pt x="499" y="1901"/>
                    </a:lnTo>
                    <a:lnTo>
                      <a:pt x="516" y="1929"/>
                    </a:lnTo>
                    <a:lnTo>
                      <a:pt x="537" y="1954"/>
                    </a:lnTo>
                    <a:lnTo>
                      <a:pt x="562" y="1978"/>
                    </a:lnTo>
                    <a:lnTo>
                      <a:pt x="590" y="1997"/>
                    </a:lnTo>
                    <a:lnTo>
                      <a:pt x="621" y="2012"/>
                    </a:lnTo>
                    <a:lnTo>
                      <a:pt x="653" y="2022"/>
                    </a:lnTo>
                    <a:lnTo>
                      <a:pt x="685" y="2025"/>
                    </a:lnTo>
                    <a:lnTo>
                      <a:pt x="2262" y="2025"/>
                    </a:lnTo>
                    <a:lnTo>
                      <a:pt x="2294" y="2022"/>
                    </a:lnTo>
                    <a:lnTo>
                      <a:pt x="2324" y="2012"/>
                    </a:lnTo>
                    <a:lnTo>
                      <a:pt x="2352" y="1998"/>
                    </a:lnTo>
                    <a:lnTo>
                      <a:pt x="2377" y="1979"/>
                    </a:lnTo>
                    <a:lnTo>
                      <a:pt x="2399" y="1957"/>
                    </a:lnTo>
                    <a:lnTo>
                      <a:pt x="2418" y="1930"/>
                    </a:lnTo>
                    <a:lnTo>
                      <a:pt x="2431" y="1902"/>
                    </a:lnTo>
                    <a:lnTo>
                      <a:pt x="2438" y="1872"/>
                    </a:lnTo>
                    <a:lnTo>
                      <a:pt x="2650" y="205"/>
                    </a:lnTo>
                    <a:lnTo>
                      <a:pt x="211" y="205"/>
                    </a:lnTo>
                    <a:close/>
                    <a:moveTo>
                      <a:pt x="168" y="0"/>
                    </a:moveTo>
                    <a:lnTo>
                      <a:pt x="2685" y="0"/>
                    </a:lnTo>
                    <a:lnTo>
                      <a:pt x="2715" y="3"/>
                    </a:lnTo>
                    <a:lnTo>
                      <a:pt x="2743" y="10"/>
                    </a:lnTo>
                    <a:lnTo>
                      <a:pt x="2771" y="22"/>
                    </a:lnTo>
                    <a:lnTo>
                      <a:pt x="2795" y="39"/>
                    </a:lnTo>
                    <a:lnTo>
                      <a:pt x="2816" y="58"/>
                    </a:lnTo>
                    <a:lnTo>
                      <a:pt x="2834" y="83"/>
                    </a:lnTo>
                    <a:lnTo>
                      <a:pt x="2847" y="108"/>
                    </a:lnTo>
                    <a:lnTo>
                      <a:pt x="2855" y="137"/>
                    </a:lnTo>
                    <a:lnTo>
                      <a:pt x="2858" y="166"/>
                    </a:lnTo>
                    <a:lnTo>
                      <a:pt x="2857" y="196"/>
                    </a:lnTo>
                    <a:lnTo>
                      <a:pt x="2828" y="427"/>
                    </a:lnTo>
                    <a:lnTo>
                      <a:pt x="3402" y="427"/>
                    </a:lnTo>
                    <a:lnTo>
                      <a:pt x="3424" y="430"/>
                    </a:lnTo>
                    <a:lnTo>
                      <a:pt x="3443" y="437"/>
                    </a:lnTo>
                    <a:lnTo>
                      <a:pt x="3462" y="447"/>
                    </a:lnTo>
                    <a:lnTo>
                      <a:pt x="3477" y="461"/>
                    </a:lnTo>
                    <a:lnTo>
                      <a:pt x="3490" y="478"/>
                    </a:lnTo>
                    <a:lnTo>
                      <a:pt x="3499" y="497"/>
                    </a:lnTo>
                    <a:lnTo>
                      <a:pt x="3504" y="518"/>
                    </a:lnTo>
                    <a:lnTo>
                      <a:pt x="3504" y="539"/>
                    </a:lnTo>
                    <a:lnTo>
                      <a:pt x="3499" y="578"/>
                    </a:lnTo>
                    <a:lnTo>
                      <a:pt x="3493" y="620"/>
                    </a:lnTo>
                    <a:lnTo>
                      <a:pt x="3485" y="664"/>
                    </a:lnTo>
                    <a:lnTo>
                      <a:pt x="3475" y="709"/>
                    </a:lnTo>
                    <a:lnTo>
                      <a:pt x="3462" y="757"/>
                    </a:lnTo>
                    <a:lnTo>
                      <a:pt x="3448" y="804"/>
                    </a:lnTo>
                    <a:lnTo>
                      <a:pt x="3432" y="853"/>
                    </a:lnTo>
                    <a:lnTo>
                      <a:pt x="3413" y="902"/>
                    </a:lnTo>
                    <a:lnTo>
                      <a:pt x="3392" y="951"/>
                    </a:lnTo>
                    <a:lnTo>
                      <a:pt x="3369" y="999"/>
                    </a:lnTo>
                    <a:lnTo>
                      <a:pt x="3344" y="1048"/>
                    </a:lnTo>
                    <a:lnTo>
                      <a:pt x="3316" y="1096"/>
                    </a:lnTo>
                    <a:lnTo>
                      <a:pt x="3284" y="1142"/>
                    </a:lnTo>
                    <a:lnTo>
                      <a:pt x="3252" y="1186"/>
                    </a:lnTo>
                    <a:lnTo>
                      <a:pt x="3216" y="1230"/>
                    </a:lnTo>
                    <a:lnTo>
                      <a:pt x="3176" y="1271"/>
                    </a:lnTo>
                    <a:lnTo>
                      <a:pt x="3135" y="1310"/>
                    </a:lnTo>
                    <a:lnTo>
                      <a:pt x="3090" y="1346"/>
                    </a:lnTo>
                    <a:lnTo>
                      <a:pt x="3043" y="1379"/>
                    </a:lnTo>
                    <a:lnTo>
                      <a:pt x="2993" y="1409"/>
                    </a:lnTo>
                    <a:lnTo>
                      <a:pt x="2938" y="1436"/>
                    </a:lnTo>
                    <a:lnTo>
                      <a:pt x="2881" y="1458"/>
                    </a:lnTo>
                    <a:lnTo>
                      <a:pt x="2821" y="1476"/>
                    </a:lnTo>
                    <a:lnTo>
                      <a:pt x="2758" y="1490"/>
                    </a:lnTo>
                    <a:lnTo>
                      <a:pt x="2691" y="1498"/>
                    </a:lnTo>
                    <a:lnTo>
                      <a:pt x="2640" y="1897"/>
                    </a:lnTo>
                    <a:lnTo>
                      <a:pt x="2630" y="1946"/>
                    </a:lnTo>
                    <a:lnTo>
                      <a:pt x="2614" y="1994"/>
                    </a:lnTo>
                    <a:lnTo>
                      <a:pt x="2591" y="2038"/>
                    </a:lnTo>
                    <a:lnTo>
                      <a:pt x="2564" y="2078"/>
                    </a:lnTo>
                    <a:lnTo>
                      <a:pt x="2531" y="2116"/>
                    </a:lnTo>
                    <a:lnTo>
                      <a:pt x="2495" y="2148"/>
                    </a:lnTo>
                    <a:lnTo>
                      <a:pt x="2453" y="2176"/>
                    </a:lnTo>
                    <a:lnTo>
                      <a:pt x="2410" y="2199"/>
                    </a:lnTo>
                    <a:lnTo>
                      <a:pt x="2362" y="2215"/>
                    </a:lnTo>
                    <a:lnTo>
                      <a:pt x="2313" y="2226"/>
                    </a:lnTo>
                    <a:lnTo>
                      <a:pt x="2262" y="2229"/>
                    </a:lnTo>
                    <a:lnTo>
                      <a:pt x="685" y="2229"/>
                    </a:lnTo>
                    <a:lnTo>
                      <a:pt x="636" y="2226"/>
                    </a:lnTo>
                    <a:lnTo>
                      <a:pt x="588" y="2215"/>
                    </a:lnTo>
                    <a:lnTo>
                      <a:pt x="540" y="2200"/>
                    </a:lnTo>
                    <a:lnTo>
                      <a:pt x="495" y="2178"/>
                    </a:lnTo>
                    <a:lnTo>
                      <a:pt x="453" y="2152"/>
                    </a:lnTo>
                    <a:lnTo>
                      <a:pt x="415" y="2120"/>
                    </a:lnTo>
                    <a:lnTo>
                      <a:pt x="380" y="2084"/>
                    </a:lnTo>
                    <a:lnTo>
                      <a:pt x="348" y="2045"/>
                    </a:lnTo>
                    <a:lnTo>
                      <a:pt x="323" y="2003"/>
                    </a:lnTo>
                    <a:lnTo>
                      <a:pt x="303" y="1957"/>
                    </a:lnTo>
                    <a:lnTo>
                      <a:pt x="289" y="1909"/>
                    </a:lnTo>
                    <a:lnTo>
                      <a:pt x="3" y="199"/>
                    </a:lnTo>
                    <a:lnTo>
                      <a:pt x="0" y="170"/>
                    </a:lnTo>
                    <a:lnTo>
                      <a:pt x="1" y="142"/>
                    </a:lnTo>
                    <a:lnTo>
                      <a:pt x="8" y="113"/>
                    </a:lnTo>
                    <a:lnTo>
                      <a:pt x="20" y="86"/>
                    </a:lnTo>
                    <a:lnTo>
                      <a:pt x="37" y="61"/>
                    </a:lnTo>
                    <a:lnTo>
                      <a:pt x="57" y="40"/>
                    </a:lnTo>
                    <a:lnTo>
                      <a:pt x="81" y="22"/>
                    </a:lnTo>
                    <a:lnTo>
                      <a:pt x="108" y="11"/>
                    </a:lnTo>
                    <a:lnTo>
                      <a:pt x="138" y="3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8"/>
              <p:cNvSpPr>
                <a:spLocks/>
              </p:cNvSpPr>
              <p:nvPr/>
            </p:nvSpPr>
            <p:spPr bwMode="black">
              <a:xfrm>
                <a:off x="3154363" y="2217738"/>
                <a:ext cx="92075" cy="295275"/>
              </a:xfrm>
              <a:custGeom>
                <a:avLst/>
                <a:gdLst>
                  <a:gd name="T0" fmla="*/ 192 w 408"/>
                  <a:gd name="T1" fmla="*/ 3 h 1305"/>
                  <a:gd name="T2" fmla="*/ 233 w 408"/>
                  <a:gd name="T3" fmla="*/ 24 h 1305"/>
                  <a:gd name="T4" fmla="*/ 249 w 408"/>
                  <a:gd name="T5" fmla="*/ 39 h 1305"/>
                  <a:gd name="T6" fmla="*/ 279 w 408"/>
                  <a:gd name="T7" fmla="*/ 68 h 1305"/>
                  <a:gd name="T8" fmla="*/ 315 w 408"/>
                  <a:gd name="T9" fmla="*/ 111 h 1305"/>
                  <a:gd name="T10" fmla="*/ 352 w 408"/>
                  <a:gd name="T11" fmla="*/ 164 h 1305"/>
                  <a:gd name="T12" fmla="*/ 384 w 408"/>
                  <a:gd name="T13" fmla="*/ 228 h 1305"/>
                  <a:gd name="T14" fmla="*/ 403 w 408"/>
                  <a:gd name="T15" fmla="*/ 300 h 1305"/>
                  <a:gd name="T16" fmla="*/ 407 w 408"/>
                  <a:gd name="T17" fmla="*/ 363 h 1305"/>
                  <a:gd name="T18" fmla="*/ 399 w 408"/>
                  <a:gd name="T19" fmla="*/ 416 h 1305"/>
                  <a:gd name="T20" fmla="*/ 377 w 408"/>
                  <a:gd name="T21" fmla="*/ 476 h 1305"/>
                  <a:gd name="T22" fmla="*/ 335 w 408"/>
                  <a:gd name="T23" fmla="*/ 539 h 1305"/>
                  <a:gd name="T24" fmla="*/ 284 w 408"/>
                  <a:gd name="T25" fmla="*/ 595 h 1305"/>
                  <a:gd name="T26" fmla="*/ 247 w 408"/>
                  <a:gd name="T27" fmla="*/ 661 h 1305"/>
                  <a:gd name="T28" fmla="*/ 220 w 408"/>
                  <a:gd name="T29" fmla="*/ 744 h 1305"/>
                  <a:gd name="T30" fmla="*/ 206 w 408"/>
                  <a:gd name="T31" fmla="*/ 839 h 1305"/>
                  <a:gd name="T32" fmla="*/ 205 w 408"/>
                  <a:gd name="T33" fmla="*/ 939 h 1305"/>
                  <a:gd name="T34" fmla="*/ 214 w 408"/>
                  <a:gd name="T35" fmla="*/ 1011 h 1305"/>
                  <a:gd name="T36" fmla="*/ 229 w 408"/>
                  <a:gd name="T37" fmla="*/ 1062 h 1305"/>
                  <a:gd name="T38" fmla="*/ 244 w 408"/>
                  <a:gd name="T39" fmla="*/ 1093 h 1305"/>
                  <a:gd name="T40" fmla="*/ 276 w 408"/>
                  <a:gd name="T41" fmla="*/ 1109 h 1305"/>
                  <a:gd name="T42" fmla="*/ 315 w 408"/>
                  <a:gd name="T43" fmla="*/ 1139 h 1305"/>
                  <a:gd name="T44" fmla="*/ 337 w 408"/>
                  <a:gd name="T45" fmla="*/ 1184 h 1305"/>
                  <a:gd name="T46" fmla="*/ 334 w 408"/>
                  <a:gd name="T47" fmla="*/ 1235 h 1305"/>
                  <a:gd name="T48" fmla="*/ 306 w 408"/>
                  <a:gd name="T49" fmla="*/ 1278 h 1305"/>
                  <a:gd name="T50" fmla="*/ 263 w 408"/>
                  <a:gd name="T51" fmla="*/ 1301 h 1305"/>
                  <a:gd name="T52" fmla="*/ 229 w 408"/>
                  <a:gd name="T53" fmla="*/ 1305 h 1305"/>
                  <a:gd name="T54" fmla="*/ 199 w 408"/>
                  <a:gd name="T55" fmla="*/ 1300 h 1305"/>
                  <a:gd name="T56" fmla="*/ 162 w 408"/>
                  <a:gd name="T57" fmla="*/ 1287 h 1305"/>
                  <a:gd name="T58" fmla="*/ 124 w 408"/>
                  <a:gd name="T59" fmla="*/ 1263 h 1305"/>
                  <a:gd name="T60" fmla="*/ 85 w 408"/>
                  <a:gd name="T61" fmla="*/ 1222 h 1305"/>
                  <a:gd name="T62" fmla="*/ 50 w 408"/>
                  <a:gd name="T63" fmla="*/ 1164 h 1305"/>
                  <a:gd name="T64" fmla="*/ 24 w 408"/>
                  <a:gd name="T65" fmla="*/ 1091 h 1305"/>
                  <a:gd name="T66" fmla="*/ 7 w 408"/>
                  <a:gd name="T67" fmla="*/ 1009 h 1305"/>
                  <a:gd name="T68" fmla="*/ 0 w 408"/>
                  <a:gd name="T69" fmla="*/ 916 h 1305"/>
                  <a:gd name="T70" fmla="*/ 4 w 408"/>
                  <a:gd name="T71" fmla="*/ 819 h 1305"/>
                  <a:gd name="T72" fmla="*/ 18 w 408"/>
                  <a:gd name="T73" fmla="*/ 719 h 1305"/>
                  <a:gd name="T74" fmla="*/ 43 w 408"/>
                  <a:gd name="T75" fmla="*/ 622 h 1305"/>
                  <a:gd name="T76" fmla="*/ 82 w 408"/>
                  <a:gd name="T77" fmla="*/ 533 h 1305"/>
                  <a:gd name="T78" fmla="*/ 134 w 408"/>
                  <a:gd name="T79" fmla="*/ 454 h 1305"/>
                  <a:gd name="T80" fmla="*/ 180 w 408"/>
                  <a:gd name="T81" fmla="*/ 405 h 1305"/>
                  <a:gd name="T82" fmla="*/ 198 w 408"/>
                  <a:gd name="T83" fmla="*/ 376 h 1305"/>
                  <a:gd name="T84" fmla="*/ 204 w 408"/>
                  <a:gd name="T85" fmla="*/ 354 h 1305"/>
                  <a:gd name="T86" fmla="*/ 200 w 408"/>
                  <a:gd name="T87" fmla="*/ 323 h 1305"/>
                  <a:gd name="T88" fmla="*/ 182 w 408"/>
                  <a:gd name="T89" fmla="*/ 278 h 1305"/>
                  <a:gd name="T90" fmla="*/ 155 w 408"/>
                  <a:gd name="T91" fmla="*/ 236 h 1305"/>
                  <a:gd name="T92" fmla="*/ 125 w 408"/>
                  <a:gd name="T93" fmla="*/ 202 h 1305"/>
                  <a:gd name="T94" fmla="*/ 103 w 408"/>
                  <a:gd name="T95" fmla="*/ 180 h 1305"/>
                  <a:gd name="T96" fmla="*/ 75 w 408"/>
                  <a:gd name="T97" fmla="*/ 144 h 1305"/>
                  <a:gd name="T98" fmla="*/ 65 w 408"/>
                  <a:gd name="T99" fmla="*/ 100 h 1305"/>
                  <a:gd name="T100" fmla="*/ 77 w 408"/>
                  <a:gd name="T101" fmla="*/ 57 h 1305"/>
                  <a:gd name="T102" fmla="*/ 106 w 408"/>
                  <a:gd name="T103" fmla="*/ 21 h 1305"/>
                  <a:gd name="T104" fmla="*/ 147 w 408"/>
                  <a:gd name="T105" fmla="*/ 3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8" h="1305">
                    <a:moveTo>
                      <a:pt x="170" y="0"/>
                    </a:moveTo>
                    <a:lnTo>
                      <a:pt x="192" y="3"/>
                    </a:lnTo>
                    <a:lnTo>
                      <a:pt x="213" y="11"/>
                    </a:lnTo>
                    <a:lnTo>
                      <a:pt x="233" y="24"/>
                    </a:lnTo>
                    <a:lnTo>
                      <a:pt x="239" y="29"/>
                    </a:lnTo>
                    <a:lnTo>
                      <a:pt x="249" y="39"/>
                    </a:lnTo>
                    <a:lnTo>
                      <a:pt x="263" y="52"/>
                    </a:lnTo>
                    <a:lnTo>
                      <a:pt x="279" y="68"/>
                    </a:lnTo>
                    <a:lnTo>
                      <a:pt x="297" y="88"/>
                    </a:lnTo>
                    <a:lnTo>
                      <a:pt x="315" y="111"/>
                    </a:lnTo>
                    <a:lnTo>
                      <a:pt x="334" y="136"/>
                    </a:lnTo>
                    <a:lnTo>
                      <a:pt x="352" y="164"/>
                    </a:lnTo>
                    <a:lnTo>
                      <a:pt x="369" y="195"/>
                    </a:lnTo>
                    <a:lnTo>
                      <a:pt x="384" y="228"/>
                    </a:lnTo>
                    <a:lnTo>
                      <a:pt x="395" y="263"/>
                    </a:lnTo>
                    <a:lnTo>
                      <a:pt x="403" y="300"/>
                    </a:lnTo>
                    <a:lnTo>
                      <a:pt x="408" y="338"/>
                    </a:lnTo>
                    <a:lnTo>
                      <a:pt x="407" y="363"/>
                    </a:lnTo>
                    <a:lnTo>
                      <a:pt x="405" y="388"/>
                    </a:lnTo>
                    <a:lnTo>
                      <a:pt x="399" y="416"/>
                    </a:lnTo>
                    <a:lnTo>
                      <a:pt x="391" y="445"/>
                    </a:lnTo>
                    <a:lnTo>
                      <a:pt x="377" y="476"/>
                    </a:lnTo>
                    <a:lnTo>
                      <a:pt x="359" y="508"/>
                    </a:lnTo>
                    <a:lnTo>
                      <a:pt x="335" y="539"/>
                    </a:lnTo>
                    <a:lnTo>
                      <a:pt x="306" y="570"/>
                    </a:lnTo>
                    <a:lnTo>
                      <a:pt x="284" y="595"/>
                    </a:lnTo>
                    <a:lnTo>
                      <a:pt x="264" y="625"/>
                    </a:lnTo>
                    <a:lnTo>
                      <a:pt x="247" y="661"/>
                    </a:lnTo>
                    <a:lnTo>
                      <a:pt x="232" y="701"/>
                    </a:lnTo>
                    <a:lnTo>
                      <a:pt x="220" y="744"/>
                    </a:lnTo>
                    <a:lnTo>
                      <a:pt x="212" y="791"/>
                    </a:lnTo>
                    <a:lnTo>
                      <a:pt x="206" y="839"/>
                    </a:lnTo>
                    <a:lnTo>
                      <a:pt x="204" y="889"/>
                    </a:lnTo>
                    <a:lnTo>
                      <a:pt x="205" y="939"/>
                    </a:lnTo>
                    <a:lnTo>
                      <a:pt x="208" y="977"/>
                    </a:lnTo>
                    <a:lnTo>
                      <a:pt x="214" y="1011"/>
                    </a:lnTo>
                    <a:lnTo>
                      <a:pt x="221" y="1039"/>
                    </a:lnTo>
                    <a:lnTo>
                      <a:pt x="229" y="1062"/>
                    </a:lnTo>
                    <a:lnTo>
                      <a:pt x="236" y="1081"/>
                    </a:lnTo>
                    <a:lnTo>
                      <a:pt x="244" y="1093"/>
                    </a:lnTo>
                    <a:lnTo>
                      <a:pt x="250" y="1102"/>
                    </a:lnTo>
                    <a:lnTo>
                      <a:pt x="276" y="1109"/>
                    </a:lnTo>
                    <a:lnTo>
                      <a:pt x="298" y="1121"/>
                    </a:lnTo>
                    <a:lnTo>
                      <a:pt x="315" y="1139"/>
                    </a:lnTo>
                    <a:lnTo>
                      <a:pt x="329" y="1160"/>
                    </a:lnTo>
                    <a:lnTo>
                      <a:pt x="337" y="1184"/>
                    </a:lnTo>
                    <a:lnTo>
                      <a:pt x="338" y="1210"/>
                    </a:lnTo>
                    <a:lnTo>
                      <a:pt x="334" y="1235"/>
                    </a:lnTo>
                    <a:lnTo>
                      <a:pt x="322" y="1258"/>
                    </a:lnTo>
                    <a:lnTo>
                      <a:pt x="306" y="1278"/>
                    </a:lnTo>
                    <a:lnTo>
                      <a:pt x="286" y="1292"/>
                    </a:lnTo>
                    <a:lnTo>
                      <a:pt x="263" y="1301"/>
                    </a:lnTo>
                    <a:lnTo>
                      <a:pt x="236" y="1305"/>
                    </a:lnTo>
                    <a:lnTo>
                      <a:pt x="229" y="1305"/>
                    </a:lnTo>
                    <a:lnTo>
                      <a:pt x="215" y="1304"/>
                    </a:lnTo>
                    <a:lnTo>
                      <a:pt x="199" y="1300"/>
                    </a:lnTo>
                    <a:lnTo>
                      <a:pt x="180" y="1295"/>
                    </a:lnTo>
                    <a:lnTo>
                      <a:pt x="162" y="1287"/>
                    </a:lnTo>
                    <a:lnTo>
                      <a:pt x="143" y="1277"/>
                    </a:lnTo>
                    <a:lnTo>
                      <a:pt x="124" y="1263"/>
                    </a:lnTo>
                    <a:lnTo>
                      <a:pt x="104" y="1244"/>
                    </a:lnTo>
                    <a:lnTo>
                      <a:pt x="85" y="1222"/>
                    </a:lnTo>
                    <a:lnTo>
                      <a:pt x="67" y="1197"/>
                    </a:lnTo>
                    <a:lnTo>
                      <a:pt x="50" y="1164"/>
                    </a:lnTo>
                    <a:lnTo>
                      <a:pt x="35" y="1127"/>
                    </a:lnTo>
                    <a:lnTo>
                      <a:pt x="24" y="1091"/>
                    </a:lnTo>
                    <a:lnTo>
                      <a:pt x="14" y="1052"/>
                    </a:lnTo>
                    <a:lnTo>
                      <a:pt x="7" y="1009"/>
                    </a:lnTo>
                    <a:lnTo>
                      <a:pt x="3" y="964"/>
                    </a:lnTo>
                    <a:lnTo>
                      <a:pt x="0" y="916"/>
                    </a:lnTo>
                    <a:lnTo>
                      <a:pt x="0" y="867"/>
                    </a:lnTo>
                    <a:lnTo>
                      <a:pt x="4" y="819"/>
                    </a:lnTo>
                    <a:lnTo>
                      <a:pt x="9" y="769"/>
                    </a:lnTo>
                    <a:lnTo>
                      <a:pt x="18" y="719"/>
                    </a:lnTo>
                    <a:lnTo>
                      <a:pt x="28" y="670"/>
                    </a:lnTo>
                    <a:lnTo>
                      <a:pt x="43" y="622"/>
                    </a:lnTo>
                    <a:lnTo>
                      <a:pt x="61" y="576"/>
                    </a:lnTo>
                    <a:lnTo>
                      <a:pt x="82" y="533"/>
                    </a:lnTo>
                    <a:lnTo>
                      <a:pt x="106" y="492"/>
                    </a:lnTo>
                    <a:lnTo>
                      <a:pt x="134" y="454"/>
                    </a:lnTo>
                    <a:lnTo>
                      <a:pt x="165" y="422"/>
                    </a:lnTo>
                    <a:lnTo>
                      <a:pt x="180" y="405"/>
                    </a:lnTo>
                    <a:lnTo>
                      <a:pt x="191" y="390"/>
                    </a:lnTo>
                    <a:lnTo>
                      <a:pt x="198" y="376"/>
                    </a:lnTo>
                    <a:lnTo>
                      <a:pt x="201" y="365"/>
                    </a:lnTo>
                    <a:lnTo>
                      <a:pt x="204" y="354"/>
                    </a:lnTo>
                    <a:lnTo>
                      <a:pt x="204" y="345"/>
                    </a:lnTo>
                    <a:lnTo>
                      <a:pt x="200" y="323"/>
                    </a:lnTo>
                    <a:lnTo>
                      <a:pt x="193" y="300"/>
                    </a:lnTo>
                    <a:lnTo>
                      <a:pt x="182" y="278"/>
                    </a:lnTo>
                    <a:lnTo>
                      <a:pt x="169" y="257"/>
                    </a:lnTo>
                    <a:lnTo>
                      <a:pt x="155" y="236"/>
                    </a:lnTo>
                    <a:lnTo>
                      <a:pt x="140" y="219"/>
                    </a:lnTo>
                    <a:lnTo>
                      <a:pt x="125" y="202"/>
                    </a:lnTo>
                    <a:lnTo>
                      <a:pt x="112" y="190"/>
                    </a:lnTo>
                    <a:lnTo>
                      <a:pt x="103" y="180"/>
                    </a:lnTo>
                    <a:lnTo>
                      <a:pt x="86" y="164"/>
                    </a:lnTo>
                    <a:lnTo>
                      <a:pt x="75" y="144"/>
                    </a:lnTo>
                    <a:lnTo>
                      <a:pt x="68" y="122"/>
                    </a:lnTo>
                    <a:lnTo>
                      <a:pt x="65" y="100"/>
                    </a:lnTo>
                    <a:lnTo>
                      <a:pt x="69" y="78"/>
                    </a:lnTo>
                    <a:lnTo>
                      <a:pt x="77" y="57"/>
                    </a:lnTo>
                    <a:lnTo>
                      <a:pt x="90" y="38"/>
                    </a:lnTo>
                    <a:lnTo>
                      <a:pt x="106" y="21"/>
                    </a:lnTo>
                    <a:lnTo>
                      <a:pt x="126" y="10"/>
                    </a:lnTo>
                    <a:lnTo>
                      <a:pt x="147" y="3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black">
              <a:xfrm>
                <a:off x="2986088" y="2217738"/>
                <a:ext cx="93662" cy="295275"/>
              </a:xfrm>
              <a:custGeom>
                <a:avLst/>
                <a:gdLst>
                  <a:gd name="T0" fmla="*/ 191 w 407"/>
                  <a:gd name="T1" fmla="*/ 3 h 1305"/>
                  <a:gd name="T2" fmla="*/ 232 w 407"/>
                  <a:gd name="T3" fmla="*/ 24 h 1305"/>
                  <a:gd name="T4" fmla="*/ 249 w 407"/>
                  <a:gd name="T5" fmla="*/ 39 h 1305"/>
                  <a:gd name="T6" fmla="*/ 278 w 407"/>
                  <a:gd name="T7" fmla="*/ 68 h 1305"/>
                  <a:gd name="T8" fmla="*/ 314 w 407"/>
                  <a:gd name="T9" fmla="*/ 111 h 1305"/>
                  <a:gd name="T10" fmla="*/ 351 w 407"/>
                  <a:gd name="T11" fmla="*/ 164 h 1305"/>
                  <a:gd name="T12" fmla="*/ 383 w 407"/>
                  <a:gd name="T13" fmla="*/ 228 h 1305"/>
                  <a:gd name="T14" fmla="*/ 403 w 407"/>
                  <a:gd name="T15" fmla="*/ 300 h 1305"/>
                  <a:gd name="T16" fmla="*/ 407 w 407"/>
                  <a:gd name="T17" fmla="*/ 363 h 1305"/>
                  <a:gd name="T18" fmla="*/ 398 w 407"/>
                  <a:gd name="T19" fmla="*/ 416 h 1305"/>
                  <a:gd name="T20" fmla="*/ 376 w 407"/>
                  <a:gd name="T21" fmla="*/ 476 h 1305"/>
                  <a:gd name="T22" fmla="*/ 335 w 407"/>
                  <a:gd name="T23" fmla="*/ 539 h 1305"/>
                  <a:gd name="T24" fmla="*/ 282 w 407"/>
                  <a:gd name="T25" fmla="*/ 595 h 1305"/>
                  <a:gd name="T26" fmla="*/ 246 w 407"/>
                  <a:gd name="T27" fmla="*/ 661 h 1305"/>
                  <a:gd name="T28" fmla="*/ 220 w 407"/>
                  <a:gd name="T29" fmla="*/ 744 h 1305"/>
                  <a:gd name="T30" fmla="*/ 205 w 407"/>
                  <a:gd name="T31" fmla="*/ 839 h 1305"/>
                  <a:gd name="T32" fmla="*/ 205 w 407"/>
                  <a:gd name="T33" fmla="*/ 939 h 1305"/>
                  <a:gd name="T34" fmla="*/ 214 w 407"/>
                  <a:gd name="T35" fmla="*/ 1011 h 1305"/>
                  <a:gd name="T36" fmla="*/ 228 w 407"/>
                  <a:gd name="T37" fmla="*/ 1062 h 1305"/>
                  <a:gd name="T38" fmla="*/ 243 w 407"/>
                  <a:gd name="T39" fmla="*/ 1093 h 1305"/>
                  <a:gd name="T40" fmla="*/ 274 w 407"/>
                  <a:gd name="T41" fmla="*/ 1109 h 1305"/>
                  <a:gd name="T42" fmla="*/ 315 w 407"/>
                  <a:gd name="T43" fmla="*/ 1139 h 1305"/>
                  <a:gd name="T44" fmla="*/ 336 w 407"/>
                  <a:gd name="T45" fmla="*/ 1184 h 1305"/>
                  <a:gd name="T46" fmla="*/ 332 w 407"/>
                  <a:gd name="T47" fmla="*/ 1235 h 1305"/>
                  <a:gd name="T48" fmla="*/ 306 w 407"/>
                  <a:gd name="T49" fmla="*/ 1278 h 1305"/>
                  <a:gd name="T50" fmla="*/ 261 w 407"/>
                  <a:gd name="T51" fmla="*/ 1301 h 1305"/>
                  <a:gd name="T52" fmla="*/ 229 w 407"/>
                  <a:gd name="T53" fmla="*/ 1305 h 1305"/>
                  <a:gd name="T54" fmla="*/ 198 w 407"/>
                  <a:gd name="T55" fmla="*/ 1300 h 1305"/>
                  <a:gd name="T56" fmla="*/ 162 w 407"/>
                  <a:gd name="T57" fmla="*/ 1287 h 1305"/>
                  <a:gd name="T58" fmla="*/ 123 w 407"/>
                  <a:gd name="T59" fmla="*/ 1263 h 1305"/>
                  <a:gd name="T60" fmla="*/ 85 w 407"/>
                  <a:gd name="T61" fmla="*/ 1222 h 1305"/>
                  <a:gd name="T62" fmla="*/ 50 w 407"/>
                  <a:gd name="T63" fmla="*/ 1164 h 1305"/>
                  <a:gd name="T64" fmla="*/ 23 w 407"/>
                  <a:gd name="T65" fmla="*/ 1091 h 1305"/>
                  <a:gd name="T66" fmla="*/ 7 w 407"/>
                  <a:gd name="T67" fmla="*/ 1009 h 1305"/>
                  <a:gd name="T68" fmla="*/ 0 w 407"/>
                  <a:gd name="T69" fmla="*/ 916 h 1305"/>
                  <a:gd name="T70" fmla="*/ 2 w 407"/>
                  <a:gd name="T71" fmla="*/ 819 h 1305"/>
                  <a:gd name="T72" fmla="*/ 16 w 407"/>
                  <a:gd name="T73" fmla="*/ 719 h 1305"/>
                  <a:gd name="T74" fmla="*/ 42 w 407"/>
                  <a:gd name="T75" fmla="*/ 622 h 1305"/>
                  <a:gd name="T76" fmla="*/ 80 w 407"/>
                  <a:gd name="T77" fmla="*/ 533 h 1305"/>
                  <a:gd name="T78" fmla="*/ 133 w 407"/>
                  <a:gd name="T79" fmla="*/ 454 h 1305"/>
                  <a:gd name="T80" fmla="*/ 179 w 407"/>
                  <a:gd name="T81" fmla="*/ 405 h 1305"/>
                  <a:gd name="T82" fmla="*/ 196 w 407"/>
                  <a:gd name="T83" fmla="*/ 376 h 1305"/>
                  <a:gd name="T84" fmla="*/ 202 w 407"/>
                  <a:gd name="T85" fmla="*/ 354 h 1305"/>
                  <a:gd name="T86" fmla="*/ 199 w 407"/>
                  <a:gd name="T87" fmla="*/ 322 h 1305"/>
                  <a:gd name="T88" fmla="*/ 180 w 407"/>
                  <a:gd name="T89" fmla="*/ 275 h 1305"/>
                  <a:gd name="T90" fmla="*/ 151 w 407"/>
                  <a:gd name="T91" fmla="*/ 234 h 1305"/>
                  <a:gd name="T92" fmla="*/ 122 w 407"/>
                  <a:gd name="T93" fmla="*/ 201 h 1305"/>
                  <a:gd name="T94" fmla="*/ 102 w 407"/>
                  <a:gd name="T95" fmla="*/ 181 h 1305"/>
                  <a:gd name="T96" fmla="*/ 73 w 407"/>
                  <a:gd name="T97" fmla="*/ 144 h 1305"/>
                  <a:gd name="T98" fmla="*/ 65 w 407"/>
                  <a:gd name="T99" fmla="*/ 101 h 1305"/>
                  <a:gd name="T100" fmla="*/ 76 w 407"/>
                  <a:gd name="T101" fmla="*/ 57 h 1305"/>
                  <a:gd name="T102" fmla="*/ 105 w 407"/>
                  <a:gd name="T103" fmla="*/ 21 h 1305"/>
                  <a:gd name="T104" fmla="*/ 146 w 407"/>
                  <a:gd name="T105" fmla="*/ 3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7" h="1305">
                    <a:moveTo>
                      <a:pt x="169" y="0"/>
                    </a:moveTo>
                    <a:lnTo>
                      <a:pt x="191" y="3"/>
                    </a:lnTo>
                    <a:lnTo>
                      <a:pt x="212" y="11"/>
                    </a:lnTo>
                    <a:lnTo>
                      <a:pt x="232" y="24"/>
                    </a:lnTo>
                    <a:lnTo>
                      <a:pt x="238" y="29"/>
                    </a:lnTo>
                    <a:lnTo>
                      <a:pt x="249" y="39"/>
                    </a:lnTo>
                    <a:lnTo>
                      <a:pt x="261" y="52"/>
                    </a:lnTo>
                    <a:lnTo>
                      <a:pt x="278" y="68"/>
                    </a:lnTo>
                    <a:lnTo>
                      <a:pt x="295" y="88"/>
                    </a:lnTo>
                    <a:lnTo>
                      <a:pt x="314" y="111"/>
                    </a:lnTo>
                    <a:lnTo>
                      <a:pt x="333" y="136"/>
                    </a:lnTo>
                    <a:lnTo>
                      <a:pt x="351" y="164"/>
                    </a:lnTo>
                    <a:lnTo>
                      <a:pt x="368" y="195"/>
                    </a:lnTo>
                    <a:lnTo>
                      <a:pt x="383" y="228"/>
                    </a:lnTo>
                    <a:lnTo>
                      <a:pt x="395" y="263"/>
                    </a:lnTo>
                    <a:lnTo>
                      <a:pt x="403" y="300"/>
                    </a:lnTo>
                    <a:lnTo>
                      <a:pt x="407" y="338"/>
                    </a:lnTo>
                    <a:lnTo>
                      <a:pt x="407" y="363"/>
                    </a:lnTo>
                    <a:lnTo>
                      <a:pt x="404" y="388"/>
                    </a:lnTo>
                    <a:lnTo>
                      <a:pt x="398" y="416"/>
                    </a:lnTo>
                    <a:lnTo>
                      <a:pt x="389" y="445"/>
                    </a:lnTo>
                    <a:lnTo>
                      <a:pt x="376" y="476"/>
                    </a:lnTo>
                    <a:lnTo>
                      <a:pt x="358" y="508"/>
                    </a:lnTo>
                    <a:lnTo>
                      <a:pt x="335" y="539"/>
                    </a:lnTo>
                    <a:lnTo>
                      <a:pt x="304" y="570"/>
                    </a:lnTo>
                    <a:lnTo>
                      <a:pt x="282" y="595"/>
                    </a:lnTo>
                    <a:lnTo>
                      <a:pt x="264" y="625"/>
                    </a:lnTo>
                    <a:lnTo>
                      <a:pt x="246" y="661"/>
                    </a:lnTo>
                    <a:lnTo>
                      <a:pt x="231" y="700"/>
                    </a:lnTo>
                    <a:lnTo>
                      <a:pt x="220" y="744"/>
                    </a:lnTo>
                    <a:lnTo>
                      <a:pt x="210" y="791"/>
                    </a:lnTo>
                    <a:lnTo>
                      <a:pt x="205" y="839"/>
                    </a:lnTo>
                    <a:lnTo>
                      <a:pt x="203" y="889"/>
                    </a:lnTo>
                    <a:lnTo>
                      <a:pt x="205" y="939"/>
                    </a:lnTo>
                    <a:lnTo>
                      <a:pt x="208" y="977"/>
                    </a:lnTo>
                    <a:lnTo>
                      <a:pt x="214" y="1011"/>
                    </a:lnTo>
                    <a:lnTo>
                      <a:pt x="221" y="1039"/>
                    </a:lnTo>
                    <a:lnTo>
                      <a:pt x="228" y="1062"/>
                    </a:lnTo>
                    <a:lnTo>
                      <a:pt x="236" y="1081"/>
                    </a:lnTo>
                    <a:lnTo>
                      <a:pt x="243" y="1093"/>
                    </a:lnTo>
                    <a:lnTo>
                      <a:pt x="249" y="1102"/>
                    </a:lnTo>
                    <a:lnTo>
                      <a:pt x="274" y="1109"/>
                    </a:lnTo>
                    <a:lnTo>
                      <a:pt x="296" y="1121"/>
                    </a:lnTo>
                    <a:lnTo>
                      <a:pt x="315" y="1139"/>
                    </a:lnTo>
                    <a:lnTo>
                      <a:pt x="328" y="1160"/>
                    </a:lnTo>
                    <a:lnTo>
                      <a:pt x="336" y="1184"/>
                    </a:lnTo>
                    <a:lnTo>
                      <a:pt x="338" y="1210"/>
                    </a:lnTo>
                    <a:lnTo>
                      <a:pt x="332" y="1235"/>
                    </a:lnTo>
                    <a:lnTo>
                      <a:pt x="322" y="1258"/>
                    </a:lnTo>
                    <a:lnTo>
                      <a:pt x="306" y="1278"/>
                    </a:lnTo>
                    <a:lnTo>
                      <a:pt x="285" y="1292"/>
                    </a:lnTo>
                    <a:lnTo>
                      <a:pt x="261" y="1301"/>
                    </a:lnTo>
                    <a:lnTo>
                      <a:pt x="236" y="1305"/>
                    </a:lnTo>
                    <a:lnTo>
                      <a:pt x="229" y="1305"/>
                    </a:lnTo>
                    <a:lnTo>
                      <a:pt x="214" y="1304"/>
                    </a:lnTo>
                    <a:lnTo>
                      <a:pt x="198" y="1300"/>
                    </a:lnTo>
                    <a:lnTo>
                      <a:pt x="180" y="1295"/>
                    </a:lnTo>
                    <a:lnTo>
                      <a:pt x="162" y="1287"/>
                    </a:lnTo>
                    <a:lnTo>
                      <a:pt x="142" y="1277"/>
                    </a:lnTo>
                    <a:lnTo>
                      <a:pt x="123" y="1263"/>
                    </a:lnTo>
                    <a:lnTo>
                      <a:pt x="104" y="1244"/>
                    </a:lnTo>
                    <a:lnTo>
                      <a:pt x="85" y="1222"/>
                    </a:lnTo>
                    <a:lnTo>
                      <a:pt x="66" y="1197"/>
                    </a:lnTo>
                    <a:lnTo>
                      <a:pt x="50" y="1164"/>
                    </a:lnTo>
                    <a:lnTo>
                      <a:pt x="34" y="1127"/>
                    </a:lnTo>
                    <a:lnTo>
                      <a:pt x="23" y="1091"/>
                    </a:lnTo>
                    <a:lnTo>
                      <a:pt x="14" y="1052"/>
                    </a:lnTo>
                    <a:lnTo>
                      <a:pt x="7" y="1009"/>
                    </a:lnTo>
                    <a:lnTo>
                      <a:pt x="2" y="964"/>
                    </a:lnTo>
                    <a:lnTo>
                      <a:pt x="0" y="916"/>
                    </a:lnTo>
                    <a:lnTo>
                      <a:pt x="0" y="868"/>
                    </a:lnTo>
                    <a:lnTo>
                      <a:pt x="2" y="819"/>
                    </a:lnTo>
                    <a:lnTo>
                      <a:pt x="8" y="769"/>
                    </a:lnTo>
                    <a:lnTo>
                      <a:pt x="16" y="719"/>
                    </a:lnTo>
                    <a:lnTo>
                      <a:pt x="28" y="670"/>
                    </a:lnTo>
                    <a:lnTo>
                      <a:pt x="42" y="622"/>
                    </a:lnTo>
                    <a:lnTo>
                      <a:pt x="59" y="576"/>
                    </a:lnTo>
                    <a:lnTo>
                      <a:pt x="80" y="533"/>
                    </a:lnTo>
                    <a:lnTo>
                      <a:pt x="105" y="492"/>
                    </a:lnTo>
                    <a:lnTo>
                      <a:pt x="133" y="454"/>
                    </a:lnTo>
                    <a:lnTo>
                      <a:pt x="164" y="422"/>
                    </a:lnTo>
                    <a:lnTo>
                      <a:pt x="179" y="405"/>
                    </a:lnTo>
                    <a:lnTo>
                      <a:pt x="189" y="390"/>
                    </a:lnTo>
                    <a:lnTo>
                      <a:pt x="196" y="376"/>
                    </a:lnTo>
                    <a:lnTo>
                      <a:pt x="201" y="365"/>
                    </a:lnTo>
                    <a:lnTo>
                      <a:pt x="202" y="354"/>
                    </a:lnTo>
                    <a:lnTo>
                      <a:pt x="202" y="345"/>
                    </a:lnTo>
                    <a:lnTo>
                      <a:pt x="199" y="322"/>
                    </a:lnTo>
                    <a:lnTo>
                      <a:pt x="192" y="299"/>
                    </a:lnTo>
                    <a:lnTo>
                      <a:pt x="180" y="275"/>
                    </a:lnTo>
                    <a:lnTo>
                      <a:pt x="166" y="253"/>
                    </a:lnTo>
                    <a:lnTo>
                      <a:pt x="151" y="234"/>
                    </a:lnTo>
                    <a:lnTo>
                      <a:pt x="136" y="216"/>
                    </a:lnTo>
                    <a:lnTo>
                      <a:pt x="122" y="201"/>
                    </a:lnTo>
                    <a:lnTo>
                      <a:pt x="110" y="188"/>
                    </a:lnTo>
                    <a:lnTo>
                      <a:pt x="102" y="181"/>
                    </a:lnTo>
                    <a:lnTo>
                      <a:pt x="85" y="164"/>
                    </a:lnTo>
                    <a:lnTo>
                      <a:pt x="73" y="144"/>
                    </a:lnTo>
                    <a:lnTo>
                      <a:pt x="66" y="123"/>
                    </a:lnTo>
                    <a:lnTo>
                      <a:pt x="65" y="101"/>
                    </a:lnTo>
                    <a:lnTo>
                      <a:pt x="68" y="78"/>
                    </a:lnTo>
                    <a:lnTo>
                      <a:pt x="76" y="57"/>
                    </a:lnTo>
                    <a:lnTo>
                      <a:pt x="88" y="38"/>
                    </a:lnTo>
                    <a:lnTo>
                      <a:pt x="105" y="21"/>
                    </a:lnTo>
                    <a:lnTo>
                      <a:pt x="124" y="10"/>
                    </a:lnTo>
                    <a:lnTo>
                      <a:pt x="146" y="3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318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ou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624421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6" tIns="45719" rIns="91436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[Breakout session instructions]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9" y="1524000"/>
            <a:ext cx="7300381" cy="4497389"/>
          </a:xfrm>
        </p:spPr>
        <p:txBody>
          <a:bodyPr/>
          <a:lstStyle>
            <a:lvl1pPr marL="342886" indent="-342886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100"/>
            </a:lvl1pPr>
            <a:lvl2pPr marL="700060" indent="-342886">
              <a:buFont typeface="+mj-lt"/>
              <a:buAutoNum type="arabicPeriod"/>
              <a:defRPr sz="1800"/>
            </a:lvl2pPr>
            <a:lvl3pPr marL="966749" indent="-342886">
              <a:buFont typeface="+mj-lt"/>
              <a:buAutoNum type="arabicPeriod"/>
              <a:defRPr sz="15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[Insert step]</a:t>
            </a:r>
            <a:endParaRPr lang="en-GB"/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9742889" y="2597150"/>
            <a:ext cx="2073524" cy="2984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en-US" sz="2100">
                <a:solidFill>
                  <a:prstClr val="black"/>
                </a:solidFill>
              </a:rPr>
              <a:t>Total time:</a:t>
            </a:r>
            <a:endParaRPr lang="en-US" sz="2100" b="1">
              <a:solidFill>
                <a:srgbClr val="10CF9B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952143" y="2900680"/>
            <a:ext cx="1665183" cy="37719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1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XX minutes</a:t>
            </a:r>
          </a:p>
        </p:txBody>
      </p:sp>
      <p:grpSp>
        <p:nvGrpSpPr>
          <p:cNvPr id="13" name="Stopwatch"/>
          <p:cNvGrpSpPr/>
          <p:nvPr userDrawn="1"/>
        </p:nvGrpSpPr>
        <p:grpSpPr>
          <a:xfrm>
            <a:off x="10419329" y="1551316"/>
            <a:ext cx="766423" cy="766422"/>
            <a:chOff x="7113229" y="3790352"/>
            <a:chExt cx="766422" cy="766422"/>
          </a:xfrm>
        </p:grpSpPr>
        <p:sp>
          <p:nvSpPr>
            <p:cNvPr id="14" name="Oval 13"/>
            <p:cNvSpPr/>
            <p:nvPr/>
          </p:nvSpPr>
          <p:spPr bwMode="auto">
            <a:xfrm>
              <a:off x="7113229" y="37903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75459" y="3886586"/>
              <a:ext cx="443873" cy="545379"/>
              <a:chOff x="5020705" y="3838058"/>
              <a:chExt cx="557977" cy="685577"/>
            </a:xfrm>
            <a:solidFill>
              <a:schemeClr val="accent2"/>
            </a:solidFill>
          </p:grpSpPr>
          <p:sp>
            <p:nvSpPr>
              <p:cNvPr id="16" name="Freeform 338"/>
              <p:cNvSpPr>
                <a:spLocks noEditPoints="1"/>
              </p:cNvSpPr>
              <p:nvPr/>
            </p:nvSpPr>
            <p:spPr bwMode="auto">
              <a:xfrm>
                <a:off x="5236975" y="4028376"/>
                <a:ext cx="125437" cy="278989"/>
              </a:xfrm>
              <a:custGeom>
                <a:avLst/>
                <a:gdLst>
                  <a:gd name="T0" fmla="*/ 24 w 40"/>
                  <a:gd name="T1" fmla="*/ 48 h 88"/>
                  <a:gd name="T2" fmla="*/ 24 w 40"/>
                  <a:gd name="T3" fmla="*/ 4 h 88"/>
                  <a:gd name="T4" fmla="*/ 20 w 40"/>
                  <a:gd name="T5" fmla="*/ 0 h 88"/>
                  <a:gd name="T6" fmla="*/ 16 w 40"/>
                  <a:gd name="T7" fmla="*/ 4 h 88"/>
                  <a:gd name="T8" fmla="*/ 16 w 40"/>
                  <a:gd name="T9" fmla="*/ 48 h 88"/>
                  <a:gd name="T10" fmla="*/ 0 w 40"/>
                  <a:gd name="T11" fmla="*/ 68 h 88"/>
                  <a:gd name="T12" fmla="*/ 20 w 40"/>
                  <a:gd name="T13" fmla="*/ 88 h 88"/>
                  <a:gd name="T14" fmla="*/ 40 w 40"/>
                  <a:gd name="T15" fmla="*/ 68 h 88"/>
                  <a:gd name="T16" fmla="*/ 24 w 40"/>
                  <a:gd name="T17" fmla="*/ 48 h 88"/>
                  <a:gd name="T18" fmla="*/ 20 w 40"/>
                  <a:gd name="T19" fmla="*/ 80 h 88"/>
                  <a:gd name="T20" fmla="*/ 8 w 40"/>
                  <a:gd name="T21" fmla="*/ 68 h 88"/>
                  <a:gd name="T22" fmla="*/ 20 w 40"/>
                  <a:gd name="T23" fmla="*/ 56 h 88"/>
                  <a:gd name="T24" fmla="*/ 32 w 40"/>
                  <a:gd name="T25" fmla="*/ 68 h 88"/>
                  <a:gd name="T26" fmla="*/ 20 w 40"/>
                  <a:gd name="T2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88">
                    <a:moveTo>
                      <a:pt x="24" y="48"/>
                    </a:move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18" y="0"/>
                      <a:pt x="16" y="2"/>
                      <a:pt x="16" y="4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" y="50"/>
                      <a:pt x="0" y="5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31" y="88"/>
                      <a:pt x="40" y="79"/>
                      <a:pt x="40" y="68"/>
                    </a:cubicBezTo>
                    <a:cubicBezTo>
                      <a:pt x="40" y="58"/>
                      <a:pt x="33" y="50"/>
                      <a:pt x="24" y="48"/>
                    </a:cubicBezTo>
                    <a:close/>
                    <a:moveTo>
                      <a:pt x="20" y="80"/>
                    </a:moveTo>
                    <a:cubicBezTo>
                      <a:pt x="13" y="80"/>
                      <a:pt x="8" y="75"/>
                      <a:pt x="8" y="68"/>
                    </a:cubicBezTo>
                    <a:cubicBezTo>
                      <a:pt x="8" y="61"/>
                      <a:pt x="13" y="56"/>
                      <a:pt x="20" y="56"/>
                    </a:cubicBezTo>
                    <a:cubicBezTo>
                      <a:pt x="27" y="56"/>
                      <a:pt x="32" y="61"/>
                      <a:pt x="32" y="68"/>
                    </a:cubicBezTo>
                    <a:cubicBezTo>
                      <a:pt x="32" y="75"/>
                      <a:pt x="27" y="80"/>
                      <a:pt x="20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339"/>
              <p:cNvSpPr>
                <a:spLocks noEditPoints="1"/>
              </p:cNvSpPr>
              <p:nvPr/>
            </p:nvSpPr>
            <p:spPr bwMode="auto">
              <a:xfrm>
                <a:off x="5020705" y="3959169"/>
                <a:ext cx="557977" cy="564466"/>
              </a:xfrm>
              <a:custGeom>
                <a:avLst/>
                <a:gdLst>
                  <a:gd name="T0" fmla="*/ 158 w 176"/>
                  <a:gd name="T1" fmla="*/ 37 h 178"/>
                  <a:gd name="T2" fmla="*/ 159 w 176"/>
                  <a:gd name="T3" fmla="*/ 37 h 178"/>
                  <a:gd name="T4" fmla="*/ 169 w 176"/>
                  <a:gd name="T5" fmla="*/ 26 h 178"/>
                  <a:gd name="T6" fmla="*/ 169 w 176"/>
                  <a:gd name="T7" fmla="*/ 10 h 178"/>
                  <a:gd name="T8" fmla="*/ 164 w 176"/>
                  <a:gd name="T9" fmla="*/ 5 h 178"/>
                  <a:gd name="T10" fmla="*/ 148 w 176"/>
                  <a:gd name="T11" fmla="*/ 5 h 178"/>
                  <a:gd name="T12" fmla="*/ 137 w 176"/>
                  <a:gd name="T13" fmla="*/ 15 h 178"/>
                  <a:gd name="T14" fmla="*/ 136 w 176"/>
                  <a:gd name="T15" fmla="*/ 16 h 178"/>
                  <a:gd name="T16" fmla="*/ 88 w 176"/>
                  <a:gd name="T17" fmla="*/ 2 h 178"/>
                  <a:gd name="T18" fmla="*/ 0 w 176"/>
                  <a:gd name="T19" fmla="*/ 90 h 178"/>
                  <a:gd name="T20" fmla="*/ 88 w 176"/>
                  <a:gd name="T21" fmla="*/ 178 h 178"/>
                  <a:gd name="T22" fmla="*/ 176 w 176"/>
                  <a:gd name="T23" fmla="*/ 90 h 178"/>
                  <a:gd name="T24" fmla="*/ 158 w 176"/>
                  <a:gd name="T25" fmla="*/ 37 h 178"/>
                  <a:gd name="T26" fmla="*/ 143 w 176"/>
                  <a:gd name="T27" fmla="*/ 21 h 178"/>
                  <a:gd name="T28" fmla="*/ 153 w 176"/>
                  <a:gd name="T29" fmla="*/ 10 h 178"/>
                  <a:gd name="T30" fmla="*/ 159 w 176"/>
                  <a:gd name="T31" fmla="*/ 10 h 178"/>
                  <a:gd name="T32" fmla="*/ 164 w 176"/>
                  <a:gd name="T33" fmla="*/ 15 h 178"/>
                  <a:gd name="T34" fmla="*/ 164 w 176"/>
                  <a:gd name="T35" fmla="*/ 21 h 178"/>
                  <a:gd name="T36" fmla="*/ 153 w 176"/>
                  <a:gd name="T37" fmla="*/ 31 h 178"/>
                  <a:gd name="T38" fmla="*/ 143 w 176"/>
                  <a:gd name="T39" fmla="*/ 21 h 178"/>
                  <a:gd name="T40" fmla="*/ 143 w 176"/>
                  <a:gd name="T41" fmla="*/ 21 h 178"/>
                  <a:gd name="T42" fmla="*/ 88 w 176"/>
                  <a:gd name="T43" fmla="*/ 170 h 178"/>
                  <a:gd name="T44" fmla="*/ 8 w 176"/>
                  <a:gd name="T45" fmla="*/ 90 h 178"/>
                  <a:gd name="T46" fmla="*/ 88 w 176"/>
                  <a:gd name="T47" fmla="*/ 10 h 178"/>
                  <a:gd name="T48" fmla="*/ 168 w 176"/>
                  <a:gd name="T49" fmla="*/ 90 h 178"/>
                  <a:gd name="T50" fmla="*/ 88 w 176"/>
                  <a:gd name="T51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178">
                    <a:moveTo>
                      <a:pt x="158" y="37"/>
                    </a:moveTo>
                    <a:cubicBezTo>
                      <a:pt x="158" y="37"/>
                      <a:pt x="159" y="37"/>
                      <a:pt x="159" y="37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4" y="22"/>
                      <a:pt x="174" y="14"/>
                      <a:pt x="169" y="10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0" y="0"/>
                      <a:pt x="152" y="0"/>
                      <a:pt x="148" y="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6"/>
                      <a:pt x="136" y="16"/>
                      <a:pt x="136" y="16"/>
                    </a:cubicBezTo>
                    <a:cubicBezTo>
                      <a:pt x="122" y="7"/>
                      <a:pt x="106" y="2"/>
                      <a:pt x="88" y="2"/>
                    </a:cubicBezTo>
                    <a:cubicBezTo>
                      <a:pt x="39" y="2"/>
                      <a:pt x="0" y="41"/>
                      <a:pt x="0" y="90"/>
                    </a:cubicBezTo>
                    <a:cubicBezTo>
                      <a:pt x="0" y="139"/>
                      <a:pt x="39" y="178"/>
                      <a:pt x="88" y="178"/>
                    </a:cubicBezTo>
                    <a:cubicBezTo>
                      <a:pt x="137" y="178"/>
                      <a:pt x="176" y="139"/>
                      <a:pt x="176" y="90"/>
                    </a:cubicBezTo>
                    <a:cubicBezTo>
                      <a:pt x="176" y="70"/>
                      <a:pt x="169" y="52"/>
                      <a:pt x="158" y="37"/>
                    </a:cubicBezTo>
                    <a:close/>
                    <a:moveTo>
                      <a:pt x="143" y="21"/>
                    </a:moveTo>
                    <a:cubicBezTo>
                      <a:pt x="153" y="10"/>
                      <a:pt x="153" y="10"/>
                      <a:pt x="153" y="10"/>
                    </a:cubicBezTo>
                    <a:cubicBezTo>
                      <a:pt x="155" y="9"/>
                      <a:pt x="157" y="9"/>
                      <a:pt x="159" y="10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5" y="17"/>
                      <a:pt x="165" y="19"/>
                      <a:pt x="164" y="21"/>
                    </a:cubicBezTo>
                    <a:cubicBezTo>
                      <a:pt x="153" y="31"/>
                      <a:pt x="153" y="31"/>
                      <a:pt x="153" y="31"/>
                    </a:cubicBezTo>
                    <a:cubicBezTo>
                      <a:pt x="150" y="27"/>
                      <a:pt x="146" y="24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lose/>
                    <a:moveTo>
                      <a:pt x="88" y="170"/>
                    </a:moveTo>
                    <a:cubicBezTo>
                      <a:pt x="44" y="170"/>
                      <a:pt x="8" y="134"/>
                      <a:pt x="8" y="90"/>
                    </a:cubicBezTo>
                    <a:cubicBezTo>
                      <a:pt x="8" y="46"/>
                      <a:pt x="44" y="10"/>
                      <a:pt x="88" y="10"/>
                    </a:cubicBezTo>
                    <a:cubicBezTo>
                      <a:pt x="132" y="10"/>
                      <a:pt x="168" y="46"/>
                      <a:pt x="168" y="90"/>
                    </a:cubicBezTo>
                    <a:cubicBezTo>
                      <a:pt x="168" y="134"/>
                      <a:pt x="132" y="170"/>
                      <a:pt x="88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340"/>
              <p:cNvSpPr>
                <a:spLocks noEditPoints="1"/>
              </p:cNvSpPr>
              <p:nvPr/>
            </p:nvSpPr>
            <p:spPr bwMode="auto">
              <a:xfrm>
                <a:off x="5211023" y="3838058"/>
                <a:ext cx="177342" cy="101648"/>
              </a:xfrm>
              <a:custGeom>
                <a:avLst/>
                <a:gdLst>
                  <a:gd name="T0" fmla="*/ 12 w 56"/>
                  <a:gd name="T1" fmla="*/ 32 h 32"/>
                  <a:gd name="T2" fmla="*/ 44 w 56"/>
                  <a:gd name="T3" fmla="*/ 32 h 32"/>
                  <a:gd name="T4" fmla="*/ 44 w 56"/>
                  <a:gd name="T5" fmla="*/ 32 h 32"/>
                  <a:gd name="T6" fmla="*/ 56 w 56"/>
                  <a:gd name="T7" fmla="*/ 20 h 32"/>
                  <a:gd name="T8" fmla="*/ 56 w 56"/>
                  <a:gd name="T9" fmla="*/ 16 h 32"/>
                  <a:gd name="T10" fmla="*/ 45 w 56"/>
                  <a:gd name="T11" fmla="*/ 2 h 32"/>
                  <a:gd name="T12" fmla="*/ 11 w 56"/>
                  <a:gd name="T13" fmla="*/ 2 h 32"/>
                  <a:gd name="T14" fmla="*/ 0 w 56"/>
                  <a:gd name="T15" fmla="*/ 16 h 32"/>
                  <a:gd name="T16" fmla="*/ 0 w 56"/>
                  <a:gd name="T17" fmla="*/ 20 h 32"/>
                  <a:gd name="T18" fmla="*/ 12 w 56"/>
                  <a:gd name="T19" fmla="*/ 32 h 32"/>
                  <a:gd name="T20" fmla="*/ 8 w 56"/>
                  <a:gd name="T21" fmla="*/ 16 h 32"/>
                  <a:gd name="T22" fmla="*/ 13 w 56"/>
                  <a:gd name="T23" fmla="*/ 10 h 32"/>
                  <a:gd name="T24" fmla="*/ 28 w 56"/>
                  <a:gd name="T25" fmla="*/ 8 h 32"/>
                  <a:gd name="T26" fmla="*/ 43 w 56"/>
                  <a:gd name="T27" fmla="*/ 10 h 32"/>
                  <a:gd name="T28" fmla="*/ 48 w 56"/>
                  <a:gd name="T29" fmla="*/ 16 h 32"/>
                  <a:gd name="T30" fmla="*/ 48 w 56"/>
                  <a:gd name="T31" fmla="*/ 20 h 32"/>
                  <a:gd name="T32" fmla="*/ 44 w 56"/>
                  <a:gd name="T33" fmla="*/ 24 h 32"/>
                  <a:gd name="T34" fmla="*/ 12 w 56"/>
                  <a:gd name="T35" fmla="*/ 24 h 32"/>
                  <a:gd name="T36" fmla="*/ 8 w 56"/>
                  <a:gd name="T37" fmla="*/ 20 h 32"/>
                  <a:gd name="T38" fmla="*/ 8 w 56"/>
                  <a:gd name="T3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32">
                    <a:moveTo>
                      <a:pt x="12" y="32"/>
                    </a:move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51" y="32"/>
                      <a:pt x="56" y="26"/>
                      <a:pt x="56" y="20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0"/>
                      <a:pt x="51" y="3"/>
                      <a:pt x="45" y="2"/>
                    </a:cubicBezTo>
                    <a:cubicBezTo>
                      <a:pt x="34" y="0"/>
                      <a:pt x="22" y="0"/>
                      <a:pt x="11" y="2"/>
                    </a:cubicBezTo>
                    <a:cubicBezTo>
                      <a:pt x="5" y="3"/>
                      <a:pt x="0" y="10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6"/>
                      <a:pt x="5" y="32"/>
                      <a:pt x="12" y="32"/>
                    </a:cubicBezTo>
                    <a:close/>
                    <a:moveTo>
                      <a:pt x="8" y="16"/>
                    </a:moveTo>
                    <a:cubicBezTo>
                      <a:pt x="8" y="13"/>
                      <a:pt x="10" y="10"/>
                      <a:pt x="13" y="10"/>
                    </a:cubicBezTo>
                    <a:cubicBezTo>
                      <a:pt x="18" y="9"/>
                      <a:pt x="23" y="8"/>
                      <a:pt x="28" y="8"/>
                    </a:cubicBezTo>
                    <a:cubicBezTo>
                      <a:pt x="33" y="8"/>
                      <a:pt x="38" y="9"/>
                      <a:pt x="43" y="10"/>
                    </a:cubicBezTo>
                    <a:cubicBezTo>
                      <a:pt x="46" y="10"/>
                      <a:pt x="48" y="13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2"/>
                      <a:pt x="46" y="24"/>
                      <a:pt x="44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8" y="22"/>
                      <a:pt x="8" y="20"/>
                    </a:cubicBez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341"/>
              <p:cNvSpPr>
                <a:spLocks/>
              </p:cNvSpPr>
              <p:nvPr/>
            </p:nvSpPr>
            <p:spPr bwMode="auto">
              <a:xfrm>
                <a:off x="5072610" y="4231670"/>
                <a:ext cx="49743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342"/>
              <p:cNvSpPr>
                <a:spLocks/>
              </p:cNvSpPr>
              <p:nvPr/>
            </p:nvSpPr>
            <p:spPr bwMode="auto">
              <a:xfrm>
                <a:off x="5477034" y="4231670"/>
                <a:ext cx="51905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343"/>
              <p:cNvSpPr>
                <a:spLocks/>
              </p:cNvSpPr>
              <p:nvPr/>
            </p:nvSpPr>
            <p:spPr bwMode="auto">
              <a:xfrm>
                <a:off x="5286717" y="4421987"/>
                <a:ext cx="25952" cy="51905"/>
              </a:xfrm>
              <a:custGeom>
                <a:avLst/>
                <a:gdLst>
                  <a:gd name="T0" fmla="*/ 4 w 8"/>
                  <a:gd name="T1" fmla="*/ 0 h 16"/>
                  <a:gd name="T2" fmla="*/ 0 w 8"/>
                  <a:gd name="T3" fmla="*/ 4 h 16"/>
                  <a:gd name="T4" fmla="*/ 0 w 8"/>
                  <a:gd name="T5" fmla="*/ 12 h 16"/>
                  <a:gd name="T6" fmla="*/ 4 w 8"/>
                  <a:gd name="T7" fmla="*/ 16 h 16"/>
                  <a:gd name="T8" fmla="*/ 8 w 8"/>
                  <a:gd name="T9" fmla="*/ 12 h 16"/>
                  <a:gd name="T10" fmla="*/ 8 w 8"/>
                  <a:gd name="T11" fmla="*/ 4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6" y="16"/>
                      <a:pt x="8" y="14"/>
                      <a:pt x="8" y="1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49535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B0425-4C1C-4286-9CE9-65A7679A41FD}" type="datetimeFigureOut">
              <a:rPr lang="en-US" smtClean="0">
                <a:solidFill>
                  <a:prstClr val="black"/>
                </a:solidFill>
              </a:rPr>
              <a:pPr/>
              <a:t>5/2/2019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t>Johnson Controls, Inc. — </a:t>
            </a:r>
            <a:r>
              <a:rPr lang="en-GB" altLang="en-US">
                <a:solidFill>
                  <a:prstClr val="black"/>
                </a:solidFill>
              </a:rPr>
              <a:t>Company Confidential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55F36-8212-4E52-A18C-7D0EF83909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667" y="6114689"/>
            <a:ext cx="2101161" cy="6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43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429085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9368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6002" y="288928"/>
            <a:ext cx="10562167" cy="277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015999" y="5340210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-1" y="1716088"/>
            <a:ext cx="12192001" cy="3430800"/>
          </a:xfrm>
          <a:prstGeom prst="rect">
            <a:avLst/>
          </a:prstGeom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1" y="644950"/>
            <a:ext cx="10943167" cy="9663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502902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0" name="TextBox 35"/>
          <p:cNvSpPr txBox="1">
            <a:spLocks noChangeArrowheads="1"/>
          </p:cNvSpPr>
          <p:nvPr userDrawn="1"/>
        </p:nvSpPr>
        <p:spPr bwMode="auto">
          <a:xfrm>
            <a:off x="171451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pic>
        <p:nvPicPr>
          <p:cNvPr id="11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391" y="5673728"/>
            <a:ext cx="2325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7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3" name="Rectangle 1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r>
              <a:rPr lang="en-GB" dirty="0" smtClean="0"/>
              <a:t>Footer - Use 'Insert &gt;Header &amp; Footer' to modify this text and ‘Apply to all’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524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5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390" y="5673726"/>
            <a:ext cx="2325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6"/>
          <p:cNvSpPr txBox="1">
            <a:spLocks noChangeArrowheads="1"/>
          </p:cNvSpPr>
          <p:nvPr userDrawn="1"/>
        </p:nvSpPr>
        <p:spPr bwMode="auto">
          <a:xfrm>
            <a:off x="1050290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7" name="TextBox 37"/>
          <p:cNvSpPr txBox="1">
            <a:spLocks noChangeArrowheads="1"/>
          </p:cNvSpPr>
          <p:nvPr userDrawn="1"/>
        </p:nvSpPr>
        <p:spPr bwMode="auto">
          <a:xfrm>
            <a:off x="17145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-2"/>
            <a:ext cx="12192000" cy="406402"/>
          </a:xfrm>
          <a:prstGeom prst="rect">
            <a:avLst/>
          </a:prstGeom>
          <a:solidFill>
            <a:srgbClr val="00549E"/>
          </a:solidFill>
          <a:effectLst/>
        </p:spPr>
        <p:txBody>
          <a:bodyPr lIns="756000" tIns="72000" rIns="72000" bIns="36000" anchor="ctr">
            <a:noAutofit/>
          </a:bodyPr>
          <a:lstStyle>
            <a:lvl1pPr marL="0" indent="0">
              <a:spcBef>
                <a:spcPct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Business Unit</a:t>
            </a:r>
            <a:endParaRPr lang="en-GB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015999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 marL="361950" indent="-179388">
              <a:defRPr>
                <a:solidFill>
                  <a:schemeClr val="tx1"/>
                </a:solidFill>
              </a:defRPr>
            </a:lvl4pPr>
            <a:lvl5pPr marL="542925" indent="-179388">
              <a:defRPr>
                <a:solidFill>
                  <a:schemeClr val="tx1"/>
                </a:solidFill>
              </a:defRPr>
            </a:lvl5pPr>
            <a:lvl6pPr marL="714375" indent="-179388">
              <a:defRPr>
                <a:solidFill>
                  <a:schemeClr val="tx1"/>
                </a:solidFill>
              </a:defRPr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015999" y="3552825"/>
            <a:ext cx="10943167" cy="113091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14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r>
              <a:rPr lang="en-GB" dirty="0" smtClean="0"/>
              <a:t>Footer - Use 'Insert &gt;Header &amp; Footer' to modify this text and ‘Apply to all’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655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0" y="3384000"/>
            <a:ext cx="12192000" cy="1188000"/>
          </a:xfrm>
          <a:solidFill>
            <a:schemeClr val="tx2"/>
          </a:solidFill>
        </p:spPr>
        <p:txBody>
          <a:bodyPr lIns="756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42900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015999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9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391" y="5673728"/>
            <a:ext cx="2325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7"/>
          <p:cNvSpPr txBox="1">
            <a:spLocks noChangeArrowheads="1"/>
          </p:cNvSpPr>
          <p:nvPr userDrawn="1"/>
        </p:nvSpPr>
        <p:spPr bwMode="auto">
          <a:xfrm>
            <a:off x="10502902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1" name="TextBox 38"/>
          <p:cNvSpPr txBox="1">
            <a:spLocks noChangeArrowheads="1"/>
          </p:cNvSpPr>
          <p:nvPr userDrawn="1"/>
        </p:nvSpPr>
        <p:spPr bwMode="auto">
          <a:xfrm>
            <a:off x="171451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3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4" name="Rectangle 1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3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r>
              <a:rPr lang="en-GB" dirty="0" smtClean="0"/>
              <a:t>Footer - Use 'Insert &gt;Header &amp; Footer' to modify this text and ‘Apply to all’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163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8" y="1144589"/>
            <a:ext cx="1094316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631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5"/>
            <a:ext cx="5230284" cy="482441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7127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6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37302" y="3684233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6567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76799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43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9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tivity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2"/>
          <p:cNvSpPr txBox="1">
            <a:spLocks/>
          </p:cNvSpPr>
          <p:nvPr/>
        </p:nvSpPr>
        <p:spPr>
          <a:xfrm>
            <a:off x="4400669" y="2421782"/>
            <a:ext cx="6572131" cy="13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 sz="6000">
                <a:solidFill>
                  <a:prstClr val="white"/>
                </a:solidFill>
              </a:rPr>
              <a:t>Activity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00671" y="3962400"/>
            <a:ext cx="6248400" cy="1754188"/>
          </a:xfrm>
        </p:spPr>
        <p:txBody>
          <a:bodyPr wrap="square" anchor="t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[Type instructions for activity if appropriate]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Paired practice"/>
          <p:cNvGrpSpPr/>
          <p:nvPr userDrawn="1"/>
        </p:nvGrpSpPr>
        <p:grpSpPr>
          <a:xfrm>
            <a:off x="2662578" y="2286001"/>
            <a:ext cx="766423" cy="766422"/>
            <a:chOff x="609443" y="3790352"/>
            <a:chExt cx="766422" cy="766422"/>
          </a:xfrm>
        </p:grpSpPr>
        <p:grpSp>
          <p:nvGrpSpPr>
            <p:cNvPr id="23" name="Group 22"/>
            <p:cNvGrpSpPr/>
            <p:nvPr/>
          </p:nvGrpSpPr>
          <p:grpSpPr>
            <a:xfrm>
              <a:off x="609443" y="3790352"/>
              <a:ext cx="766422" cy="766422"/>
              <a:chOff x="10380717" y="2454745"/>
              <a:chExt cx="2442023" cy="2442023"/>
            </a:xfrm>
          </p:grpSpPr>
          <p:sp>
            <p:nvSpPr>
              <p:cNvPr id="26" name="Oval 25"/>
              <p:cNvSpPr/>
              <p:nvPr/>
            </p:nvSpPr>
            <p:spPr bwMode="black">
              <a:xfrm>
                <a:off x="10380717" y="2454745"/>
                <a:ext cx="2442023" cy="244202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0883774" y="2868095"/>
                <a:ext cx="1326026" cy="1277661"/>
                <a:chOff x="10883774" y="2868095"/>
                <a:chExt cx="1326026" cy="1277661"/>
              </a:xfrm>
            </p:grpSpPr>
            <p:sp>
              <p:nvSpPr>
                <p:cNvPr id="28" name="Freeform 27"/>
                <p:cNvSpPr/>
                <p:nvPr/>
              </p:nvSpPr>
              <p:spPr bwMode="black">
                <a:xfrm>
                  <a:off x="11525818" y="2868095"/>
                  <a:ext cx="683982" cy="557479"/>
                </a:xfrm>
                <a:custGeom>
                  <a:avLst/>
                  <a:gdLst>
                    <a:gd name="connsiteX0" fmla="*/ 341991 w 683982"/>
                    <a:gd name="connsiteY0" fmla="*/ 0 h 557479"/>
                    <a:gd name="connsiteX1" fmla="*/ 526795 w 683982"/>
                    <a:gd name="connsiteY1" fmla="*/ 184805 h 557479"/>
                    <a:gd name="connsiteX2" fmla="*/ 472667 w 683982"/>
                    <a:gd name="connsiteY2" fmla="*/ 315481 h 557479"/>
                    <a:gd name="connsiteX3" fmla="*/ 445382 w 683982"/>
                    <a:gd name="connsiteY3" fmla="*/ 337994 h 557479"/>
                    <a:gd name="connsiteX4" fmla="*/ 486126 w 683982"/>
                    <a:gd name="connsiteY4" fmla="*/ 350641 h 557479"/>
                    <a:gd name="connsiteX5" fmla="*/ 649044 w 683982"/>
                    <a:gd name="connsiteY5" fmla="*/ 484801 h 557479"/>
                    <a:gd name="connsiteX6" fmla="*/ 683982 w 683982"/>
                    <a:gd name="connsiteY6" fmla="*/ 557479 h 557479"/>
                    <a:gd name="connsiteX7" fmla="*/ 0 w 683982"/>
                    <a:gd name="connsiteY7" fmla="*/ 557479 h 557479"/>
                    <a:gd name="connsiteX8" fmla="*/ 34938 w 683982"/>
                    <a:gd name="connsiteY8" fmla="*/ 484801 h 557479"/>
                    <a:gd name="connsiteX9" fmla="*/ 197856 w 683982"/>
                    <a:gd name="connsiteY9" fmla="*/ 350641 h 557479"/>
                    <a:gd name="connsiteX10" fmla="*/ 238601 w 683982"/>
                    <a:gd name="connsiteY10" fmla="*/ 337994 h 557479"/>
                    <a:gd name="connsiteX11" fmla="*/ 211315 w 683982"/>
                    <a:gd name="connsiteY11" fmla="*/ 315481 h 557479"/>
                    <a:gd name="connsiteX12" fmla="*/ 157187 w 683982"/>
                    <a:gd name="connsiteY12" fmla="*/ 184805 h 557479"/>
                    <a:gd name="connsiteX13" fmla="*/ 341991 w 683982"/>
                    <a:gd name="connsiteY13" fmla="*/ 0 h 55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3982" h="557479">
                      <a:moveTo>
                        <a:pt x="341991" y="0"/>
                      </a:moveTo>
                      <a:cubicBezTo>
                        <a:pt x="444055" y="0"/>
                        <a:pt x="526795" y="82740"/>
                        <a:pt x="526795" y="184805"/>
                      </a:cubicBezTo>
                      <a:cubicBezTo>
                        <a:pt x="526795" y="235837"/>
                        <a:pt x="506110" y="282038"/>
                        <a:pt x="472667" y="315481"/>
                      </a:cubicBezTo>
                      <a:lnTo>
                        <a:pt x="445382" y="337994"/>
                      </a:lnTo>
                      <a:lnTo>
                        <a:pt x="486126" y="350641"/>
                      </a:lnTo>
                      <a:cubicBezTo>
                        <a:pt x="552578" y="378748"/>
                        <a:pt x="609118" y="425702"/>
                        <a:pt x="649044" y="484801"/>
                      </a:cubicBezTo>
                      <a:lnTo>
                        <a:pt x="683982" y="557479"/>
                      </a:lnTo>
                      <a:lnTo>
                        <a:pt x="0" y="557479"/>
                      </a:lnTo>
                      <a:lnTo>
                        <a:pt x="34938" y="484801"/>
                      </a:lnTo>
                      <a:cubicBezTo>
                        <a:pt x="74865" y="425702"/>
                        <a:pt x="131404" y="378748"/>
                        <a:pt x="197856" y="350641"/>
                      </a:cubicBezTo>
                      <a:lnTo>
                        <a:pt x="238601" y="337994"/>
                      </a:lnTo>
                      <a:lnTo>
                        <a:pt x="211315" y="315481"/>
                      </a:lnTo>
                      <a:cubicBezTo>
                        <a:pt x="177872" y="282038"/>
                        <a:pt x="157187" y="235837"/>
                        <a:pt x="157187" y="184805"/>
                      </a:cubicBezTo>
                      <a:cubicBezTo>
                        <a:pt x="157187" y="82740"/>
                        <a:pt x="239927" y="0"/>
                        <a:pt x="341991" y="0"/>
                      </a:cubicBezTo>
                      <a:close/>
                    </a:path>
                  </a:pathLst>
                </a:custGeom>
                <a:noFill/>
                <a:ln w="22225" cap="rnd" cmpd="sng" algn="ctr">
                  <a:solidFill>
                    <a:srgbClr val="00549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endParaRPr kern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black">
                <a:xfrm>
                  <a:off x="10883774" y="3301402"/>
                  <a:ext cx="835202" cy="844354"/>
                </a:xfrm>
                <a:custGeom>
                  <a:avLst/>
                  <a:gdLst>
                    <a:gd name="connsiteX0" fmla="*/ 497270 w 994540"/>
                    <a:gd name="connsiteY0" fmla="*/ 0 h 1005436"/>
                    <a:gd name="connsiteX1" fmla="*/ 745445 w 994540"/>
                    <a:gd name="connsiteY1" fmla="*/ 248175 h 1005436"/>
                    <a:gd name="connsiteX2" fmla="*/ 672756 w 994540"/>
                    <a:gd name="connsiteY2" fmla="*/ 423661 h 1005436"/>
                    <a:gd name="connsiteX3" fmla="*/ 636115 w 994540"/>
                    <a:gd name="connsiteY3" fmla="*/ 453894 h 1005436"/>
                    <a:gd name="connsiteX4" fmla="*/ 690830 w 994540"/>
                    <a:gd name="connsiteY4" fmla="*/ 470878 h 1005436"/>
                    <a:gd name="connsiteX5" fmla="*/ 994540 w 994540"/>
                    <a:gd name="connsiteY5" fmla="*/ 929070 h 1005436"/>
                    <a:gd name="connsiteX6" fmla="*/ 0 w 994540"/>
                    <a:gd name="connsiteY6" fmla="*/ 929070 h 1005436"/>
                    <a:gd name="connsiteX7" fmla="*/ 303710 w 994540"/>
                    <a:gd name="connsiteY7" fmla="*/ 470878 h 1005436"/>
                    <a:gd name="connsiteX8" fmla="*/ 358426 w 994540"/>
                    <a:gd name="connsiteY8" fmla="*/ 453894 h 1005436"/>
                    <a:gd name="connsiteX9" fmla="*/ 321784 w 994540"/>
                    <a:gd name="connsiteY9" fmla="*/ 423661 h 1005436"/>
                    <a:gd name="connsiteX10" fmla="*/ 249095 w 994540"/>
                    <a:gd name="connsiteY10" fmla="*/ 248175 h 1005436"/>
                    <a:gd name="connsiteX11" fmla="*/ 497270 w 994540"/>
                    <a:gd name="connsiteY11" fmla="*/ 0 h 1005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94540" h="1005436">
                      <a:moveTo>
                        <a:pt x="497270" y="0"/>
                      </a:moveTo>
                      <a:cubicBezTo>
                        <a:pt x="634333" y="0"/>
                        <a:pt x="745445" y="111112"/>
                        <a:pt x="745445" y="248175"/>
                      </a:cubicBezTo>
                      <a:cubicBezTo>
                        <a:pt x="745445" y="316706"/>
                        <a:pt x="717667" y="378750"/>
                        <a:pt x="672756" y="423661"/>
                      </a:cubicBezTo>
                      <a:lnTo>
                        <a:pt x="636115" y="453894"/>
                      </a:lnTo>
                      <a:lnTo>
                        <a:pt x="690830" y="470878"/>
                      </a:lnTo>
                      <a:cubicBezTo>
                        <a:pt x="869308" y="546368"/>
                        <a:pt x="994540" y="723094"/>
                        <a:pt x="994540" y="929070"/>
                      </a:cubicBezTo>
                      <a:cubicBezTo>
                        <a:pt x="685252" y="1040195"/>
                        <a:pt x="306113" y="1021145"/>
                        <a:pt x="0" y="929070"/>
                      </a:cubicBezTo>
                      <a:cubicBezTo>
                        <a:pt x="0" y="723094"/>
                        <a:pt x="125232" y="546368"/>
                        <a:pt x="303710" y="470878"/>
                      </a:cubicBezTo>
                      <a:lnTo>
                        <a:pt x="358426" y="453894"/>
                      </a:lnTo>
                      <a:lnTo>
                        <a:pt x="321784" y="423661"/>
                      </a:lnTo>
                      <a:cubicBezTo>
                        <a:pt x="276873" y="378750"/>
                        <a:pt x="249095" y="316706"/>
                        <a:pt x="249095" y="248175"/>
                      </a:cubicBezTo>
                      <a:cubicBezTo>
                        <a:pt x="249095" y="111112"/>
                        <a:pt x="360207" y="0"/>
                        <a:pt x="497270" y="0"/>
                      </a:cubicBezTo>
                      <a:close/>
                    </a:path>
                  </a:pathLst>
                </a:custGeom>
                <a:noFill/>
                <a:ln w="22225" cap="rnd" cmpd="sng" algn="ctr">
                  <a:solidFill>
                    <a:srgbClr val="00549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endParaRPr kern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4" name="Freeform 23"/>
            <p:cNvSpPr/>
            <p:nvPr/>
          </p:nvSpPr>
          <p:spPr>
            <a:xfrm>
              <a:off x="966788" y="4095750"/>
              <a:ext cx="338137" cy="152400"/>
            </a:xfrm>
            <a:custGeom>
              <a:avLst/>
              <a:gdLst>
                <a:gd name="connsiteX0" fmla="*/ 0 w 338137"/>
                <a:gd name="connsiteY0" fmla="*/ 0 h 152400"/>
                <a:gd name="connsiteX1" fmla="*/ 338137 w 338137"/>
                <a:gd name="connsiteY1" fmla="*/ 0 h 152400"/>
                <a:gd name="connsiteX2" fmla="*/ 107156 w 338137"/>
                <a:gd name="connsiteY2" fmla="*/ 152400 h 152400"/>
                <a:gd name="connsiteX3" fmla="*/ 57150 w 338137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137" h="152400">
                  <a:moveTo>
                    <a:pt x="0" y="0"/>
                  </a:moveTo>
                  <a:lnTo>
                    <a:pt x="338137" y="0"/>
                  </a:lnTo>
                  <a:lnTo>
                    <a:pt x="107156" y="152400"/>
                  </a:lnTo>
                  <a:lnTo>
                    <a:pt x="57150" y="152400"/>
                  </a:lnTo>
                </a:path>
              </a:pathLst>
            </a:custGeom>
            <a:noFill/>
            <a:ln w="22225" cap="rnd" cmpd="sng" algn="ctr">
              <a:solidFill>
                <a:srgbClr val="00549E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7272" y="4133850"/>
              <a:ext cx="161925" cy="114300"/>
            </a:xfrm>
            <a:custGeom>
              <a:avLst/>
              <a:gdLst>
                <a:gd name="connsiteX0" fmla="*/ 104775 w 161925"/>
                <a:gd name="connsiteY0" fmla="*/ 114300 h 114300"/>
                <a:gd name="connsiteX1" fmla="*/ 0 w 161925"/>
                <a:gd name="connsiteY1" fmla="*/ 114300 h 114300"/>
                <a:gd name="connsiteX2" fmla="*/ 161925 w 161925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14300">
                  <a:moveTo>
                    <a:pt x="104775" y="114300"/>
                  </a:moveTo>
                  <a:lnTo>
                    <a:pt x="0" y="114300"/>
                  </a:lnTo>
                  <a:lnTo>
                    <a:pt x="161925" y="0"/>
                  </a:lnTo>
                </a:path>
              </a:pathLst>
            </a:custGeom>
            <a:noFill/>
            <a:ln w="22225" cap="rnd" cmpd="sng" algn="ctr">
              <a:solidFill>
                <a:srgbClr val="00549E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9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0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6572" y="6234113"/>
            <a:ext cx="146174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127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225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4" name="Rectangle 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5" name="Rectangle 24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7585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2" y="1560513"/>
            <a:ext cx="10104967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0" indent="1588"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3pPr>
            <a:lvl4pPr marL="0" indent="0" algn="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None/>
              <a:defRPr sz="10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 smtClean="0"/>
              <a:t>Click to edit text (Indent for different styles incl. author level – level 3)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Sixth level</a:t>
            </a:r>
          </a:p>
          <a:p>
            <a:pPr lvl="6"/>
            <a:r>
              <a:rPr lang="en-US" smtClean="0"/>
              <a:t>Seventh level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765726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3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60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/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2" y="1560513"/>
            <a:ext cx="10104967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0" indent="1588"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3pPr>
            <a:lvl4pPr marL="0" indent="0" algn="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None/>
              <a:defRPr sz="10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 smtClean="0"/>
              <a:t>Click to edit text (Indent for different styles incl. author level – level 3)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Sixth level</a:t>
            </a:r>
          </a:p>
          <a:p>
            <a:pPr lvl="6"/>
            <a:r>
              <a:rPr lang="en-US" smtClean="0"/>
              <a:t>Seventh level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765726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3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93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285995"/>
            <a:ext cx="12192000" cy="1188000"/>
          </a:xfrm>
          <a:solidFill>
            <a:schemeClr val="tx2"/>
          </a:solidFill>
        </p:spPr>
        <p:txBody>
          <a:bodyPr lIns="756000" tIns="0" rIns="180000" anchor="ctr">
            <a:noAutofit/>
          </a:bodyPr>
          <a:lstStyle>
            <a:lvl1pPr>
              <a:lnSpc>
                <a:spcPct val="110000"/>
              </a:lnSpc>
              <a:tabLst>
                <a:tab pos="2330450" algn="l"/>
              </a:tabLst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533" y="744071"/>
            <a:ext cx="10663824" cy="1438742"/>
          </a:xfrm>
          <a:prstGeom prst="rect">
            <a:avLst/>
          </a:prstGeom>
          <a:ln>
            <a:noFill/>
          </a:ln>
        </p:spPr>
        <p:txBody>
          <a:bodyPr lIns="0" tIns="9144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32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divider title (3 lines max)</a:t>
            </a:r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3432176"/>
            <a:ext cx="12192000" cy="342582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3432174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10502902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9" name="TextBox 36"/>
          <p:cNvSpPr txBox="1">
            <a:spLocks noChangeArrowheads="1"/>
          </p:cNvSpPr>
          <p:nvPr userDrawn="1"/>
        </p:nvSpPr>
        <p:spPr bwMode="auto">
          <a:xfrm>
            <a:off x="171451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0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1" name="Rectangle 10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5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6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7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8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9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0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1" name="Group 3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2" name="Rectangle 3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8834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ight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9" y="3506788"/>
            <a:ext cx="5232399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626534" y="325941"/>
            <a:ext cx="5230284" cy="28951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title</a:t>
            </a:r>
            <a:endParaRPr lang="en-GB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32700" y="5826125"/>
            <a:ext cx="297180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7632700" y="288925"/>
            <a:ext cx="297180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1802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1214422"/>
            <a:ext cx="8805356" cy="200502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divider title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7" y="3506788"/>
            <a:ext cx="5232400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8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7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3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84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44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tivity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>
          <a:xfrm>
            <a:off x="9742889" y="2597150"/>
            <a:ext cx="2073524" cy="2984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en-US" sz="2100">
                <a:solidFill>
                  <a:prstClr val="black"/>
                </a:solidFill>
              </a:rPr>
              <a:t>Total time:</a:t>
            </a:r>
            <a:endParaRPr lang="en-US" sz="2100" b="1">
              <a:solidFill>
                <a:srgbClr val="10CF9B"/>
              </a:solidFill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624421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6" tIns="45719" rIns="91436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[Activity instructions]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9" y="1524000"/>
            <a:ext cx="7300381" cy="4497389"/>
          </a:xfrm>
        </p:spPr>
        <p:txBody>
          <a:bodyPr/>
          <a:lstStyle>
            <a:lvl1pPr marL="342886" indent="-342886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100"/>
            </a:lvl1pPr>
            <a:lvl2pPr marL="700060" indent="-342886">
              <a:buFont typeface="+mj-lt"/>
              <a:buAutoNum type="arabicPeriod"/>
              <a:defRPr sz="1800"/>
            </a:lvl2pPr>
            <a:lvl3pPr marL="966749" indent="-342886">
              <a:buFont typeface="+mj-lt"/>
              <a:buAutoNum type="arabicPeriod"/>
              <a:defRPr sz="15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[Insert step]</a:t>
            </a:r>
            <a:endParaRPr lang="en-GB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52143" y="2900680"/>
            <a:ext cx="1665183" cy="37719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1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XX minutes</a:t>
            </a:r>
          </a:p>
        </p:txBody>
      </p:sp>
      <p:grpSp>
        <p:nvGrpSpPr>
          <p:cNvPr id="18" name="Stopwatch"/>
          <p:cNvGrpSpPr/>
          <p:nvPr userDrawn="1"/>
        </p:nvGrpSpPr>
        <p:grpSpPr>
          <a:xfrm>
            <a:off x="10419329" y="1551316"/>
            <a:ext cx="766423" cy="766422"/>
            <a:chOff x="7113229" y="3790352"/>
            <a:chExt cx="766422" cy="766422"/>
          </a:xfrm>
        </p:grpSpPr>
        <p:sp>
          <p:nvSpPr>
            <p:cNvPr id="19" name="Oval 18"/>
            <p:cNvSpPr/>
            <p:nvPr/>
          </p:nvSpPr>
          <p:spPr bwMode="auto">
            <a:xfrm>
              <a:off x="7113229" y="37903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275459" y="3886586"/>
              <a:ext cx="443873" cy="545379"/>
              <a:chOff x="5020705" y="3838058"/>
              <a:chExt cx="557977" cy="685577"/>
            </a:xfrm>
            <a:solidFill>
              <a:schemeClr val="accent2"/>
            </a:solidFill>
          </p:grpSpPr>
          <p:sp>
            <p:nvSpPr>
              <p:cNvPr id="21" name="Freeform 338"/>
              <p:cNvSpPr>
                <a:spLocks noEditPoints="1"/>
              </p:cNvSpPr>
              <p:nvPr/>
            </p:nvSpPr>
            <p:spPr bwMode="auto">
              <a:xfrm>
                <a:off x="5236975" y="4028376"/>
                <a:ext cx="125437" cy="278989"/>
              </a:xfrm>
              <a:custGeom>
                <a:avLst/>
                <a:gdLst>
                  <a:gd name="T0" fmla="*/ 24 w 40"/>
                  <a:gd name="T1" fmla="*/ 48 h 88"/>
                  <a:gd name="T2" fmla="*/ 24 w 40"/>
                  <a:gd name="T3" fmla="*/ 4 h 88"/>
                  <a:gd name="T4" fmla="*/ 20 w 40"/>
                  <a:gd name="T5" fmla="*/ 0 h 88"/>
                  <a:gd name="T6" fmla="*/ 16 w 40"/>
                  <a:gd name="T7" fmla="*/ 4 h 88"/>
                  <a:gd name="T8" fmla="*/ 16 w 40"/>
                  <a:gd name="T9" fmla="*/ 48 h 88"/>
                  <a:gd name="T10" fmla="*/ 0 w 40"/>
                  <a:gd name="T11" fmla="*/ 68 h 88"/>
                  <a:gd name="T12" fmla="*/ 20 w 40"/>
                  <a:gd name="T13" fmla="*/ 88 h 88"/>
                  <a:gd name="T14" fmla="*/ 40 w 40"/>
                  <a:gd name="T15" fmla="*/ 68 h 88"/>
                  <a:gd name="T16" fmla="*/ 24 w 40"/>
                  <a:gd name="T17" fmla="*/ 48 h 88"/>
                  <a:gd name="T18" fmla="*/ 20 w 40"/>
                  <a:gd name="T19" fmla="*/ 80 h 88"/>
                  <a:gd name="T20" fmla="*/ 8 w 40"/>
                  <a:gd name="T21" fmla="*/ 68 h 88"/>
                  <a:gd name="T22" fmla="*/ 20 w 40"/>
                  <a:gd name="T23" fmla="*/ 56 h 88"/>
                  <a:gd name="T24" fmla="*/ 32 w 40"/>
                  <a:gd name="T25" fmla="*/ 68 h 88"/>
                  <a:gd name="T26" fmla="*/ 20 w 40"/>
                  <a:gd name="T2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88">
                    <a:moveTo>
                      <a:pt x="24" y="48"/>
                    </a:move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18" y="0"/>
                      <a:pt x="16" y="2"/>
                      <a:pt x="16" y="4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" y="50"/>
                      <a:pt x="0" y="5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31" y="88"/>
                      <a:pt x="40" y="79"/>
                      <a:pt x="40" y="68"/>
                    </a:cubicBezTo>
                    <a:cubicBezTo>
                      <a:pt x="40" y="58"/>
                      <a:pt x="33" y="50"/>
                      <a:pt x="24" y="48"/>
                    </a:cubicBezTo>
                    <a:close/>
                    <a:moveTo>
                      <a:pt x="20" y="80"/>
                    </a:moveTo>
                    <a:cubicBezTo>
                      <a:pt x="13" y="80"/>
                      <a:pt x="8" y="75"/>
                      <a:pt x="8" y="68"/>
                    </a:cubicBezTo>
                    <a:cubicBezTo>
                      <a:pt x="8" y="61"/>
                      <a:pt x="13" y="56"/>
                      <a:pt x="20" y="56"/>
                    </a:cubicBezTo>
                    <a:cubicBezTo>
                      <a:pt x="27" y="56"/>
                      <a:pt x="32" y="61"/>
                      <a:pt x="32" y="68"/>
                    </a:cubicBezTo>
                    <a:cubicBezTo>
                      <a:pt x="32" y="75"/>
                      <a:pt x="27" y="80"/>
                      <a:pt x="20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339"/>
              <p:cNvSpPr>
                <a:spLocks noEditPoints="1"/>
              </p:cNvSpPr>
              <p:nvPr/>
            </p:nvSpPr>
            <p:spPr bwMode="auto">
              <a:xfrm>
                <a:off x="5020705" y="3959169"/>
                <a:ext cx="557977" cy="564466"/>
              </a:xfrm>
              <a:custGeom>
                <a:avLst/>
                <a:gdLst>
                  <a:gd name="T0" fmla="*/ 158 w 176"/>
                  <a:gd name="T1" fmla="*/ 37 h 178"/>
                  <a:gd name="T2" fmla="*/ 159 w 176"/>
                  <a:gd name="T3" fmla="*/ 37 h 178"/>
                  <a:gd name="T4" fmla="*/ 169 w 176"/>
                  <a:gd name="T5" fmla="*/ 26 h 178"/>
                  <a:gd name="T6" fmla="*/ 169 w 176"/>
                  <a:gd name="T7" fmla="*/ 10 h 178"/>
                  <a:gd name="T8" fmla="*/ 164 w 176"/>
                  <a:gd name="T9" fmla="*/ 5 h 178"/>
                  <a:gd name="T10" fmla="*/ 148 w 176"/>
                  <a:gd name="T11" fmla="*/ 5 h 178"/>
                  <a:gd name="T12" fmla="*/ 137 w 176"/>
                  <a:gd name="T13" fmla="*/ 15 h 178"/>
                  <a:gd name="T14" fmla="*/ 136 w 176"/>
                  <a:gd name="T15" fmla="*/ 16 h 178"/>
                  <a:gd name="T16" fmla="*/ 88 w 176"/>
                  <a:gd name="T17" fmla="*/ 2 h 178"/>
                  <a:gd name="T18" fmla="*/ 0 w 176"/>
                  <a:gd name="T19" fmla="*/ 90 h 178"/>
                  <a:gd name="T20" fmla="*/ 88 w 176"/>
                  <a:gd name="T21" fmla="*/ 178 h 178"/>
                  <a:gd name="T22" fmla="*/ 176 w 176"/>
                  <a:gd name="T23" fmla="*/ 90 h 178"/>
                  <a:gd name="T24" fmla="*/ 158 w 176"/>
                  <a:gd name="T25" fmla="*/ 37 h 178"/>
                  <a:gd name="T26" fmla="*/ 143 w 176"/>
                  <a:gd name="T27" fmla="*/ 21 h 178"/>
                  <a:gd name="T28" fmla="*/ 153 w 176"/>
                  <a:gd name="T29" fmla="*/ 10 h 178"/>
                  <a:gd name="T30" fmla="*/ 159 w 176"/>
                  <a:gd name="T31" fmla="*/ 10 h 178"/>
                  <a:gd name="T32" fmla="*/ 164 w 176"/>
                  <a:gd name="T33" fmla="*/ 15 h 178"/>
                  <a:gd name="T34" fmla="*/ 164 w 176"/>
                  <a:gd name="T35" fmla="*/ 21 h 178"/>
                  <a:gd name="T36" fmla="*/ 153 w 176"/>
                  <a:gd name="T37" fmla="*/ 31 h 178"/>
                  <a:gd name="T38" fmla="*/ 143 w 176"/>
                  <a:gd name="T39" fmla="*/ 21 h 178"/>
                  <a:gd name="T40" fmla="*/ 143 w 176"/>
                  <a:gd name="T41" fmla="*/ 21 h 178"/>
                  <a:gd name="T42" fmla="*/ 88 w 176"/>
                  <a:gd name="T43" fmla="*/ 170 h 178"/>
                  <a:gd name="T44" fmla="*/ 8 w 176"/>
                  <a:gd name="T45" fmla="*/ 90 h 178"/>
                  <a:gd name="T46" fmla="*/ 88 w 176"/>
                  <a:gd name="T47" fmla="*/ 10 h 178"/>
                  <a:gd name="T48" fmla="*/ 168 w 176"/>
                  <a:gd name="T49" fmla="*/ 90 h 178"/>
                  <a:gd name="T50" fmla="*/ 88 w 176"/>
                  <a:gd name="T51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178">
                    <a:moveTo>
                      <a:pt x="158" y="37"/>
                    </a:moveTo>
                    <a:cubicBezTo>
                      <a:pt x="158" y="37"/>
                      <a:pt x="159" y="37"/>
                      <a:pt x="159" y="37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4" y="22"/>
                      <a:pt x="174" y="14"/>
                      <a:pt x="169" y="10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0" y="0"/>
                      <a:pt x="152" y="0"/>
                      <a:pt x="148" y="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6"/>
                      <a:pt x="136" y="16"/>
                      <a:pt x="136" y="16"/>
                    </a:cubicBezTo>
                    <a:cubicBezTo>
                      <a:pt x="122" y="7"/>
                      <a:pt x="106" y="2"/>
                      <a:pt x="88" y="2"/>
                    </a:cubicBezTo>
                    <a:cubicBezTo>
                      <a:pt x="39" y="2"/>
                      <a:pt x="0" y="41"/>
                      <a:pt x="0" y="90"/>
                    </a:cubicBezTo>
                    <a:cubicBezTo>
                      <a:pt x="0" y="139"/>
                      <a:pt x="39" y="178"/>
                      <a:pt x="88" y="178"/>
                    </a:cubicBezTo>
                    <a:cubicBezTo>
                      <a:pt x="137" y="178"/>
                      <a:pt x="176" y="139"/>
                      <a:pt x="176" y="90"/>
                    </a:cubicBezTo>
                    <a:cubicBezTo>
                      <a:pt x="176" y="70"/>
                      <a:pt x="169" y="52"/>
                      <a:pt x="158" y="37"/>
                    </a:cubicBezTo>
                    <a:close/>
                    <a:moveTo>
                      <a:pt x="143" y="21"/>
                    </a:moveTo>
                    <a:cubicBezTo>
                      <a:pt x="153" y="10"/>
                      <a:pt x="153" y="10"/>
                      <a:pt x="153" y="10"/>
                    </a:cubicBezTo>
                    <a:cubicBezTo>
                      <a:pt x="155" y="9"/>
                      <a:pt x="157" y="9"/>
                      <a:pt x="159" y="10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5" y="17"/>
                      <a:pt x="165" y="19"/>
                      <a:pt x="164" y="21"/>
                    </a:cubicBezTo>
                    <a:cubicBezTo>
                      <a:pt x="153" y="31"/>
                      <a:pt x="153" y="31"/>
                      <a:pt x="153" y="31"/>
                    </a:cubicBezTo>
                    <a:cubicBezTo>
                      <a:pt x="150" y="27"/>
                      <a:pt x="146" y="24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lose/>
                    <a:moveTo>
                      <a:pt x="88" y="170"/>
                    </a:moveTo>
                    <a:cubicBezTo>
                      <a:pt x="44" y="170"/>
                      <a:pt x="8" y="134"/>
                      <a:pt x="8" y="90"/>
                    </a:cubicBezTo>
                    <a:cubicBezTo>
                      <a:pt x="8" y="46"/>
                      <a:pt x="44" y="10"/>
                      <a:pt x="88" y="10"/>
                    </a:cubicBezTo>
                    <a:cubicBezTo>
                      <a:pt x="132" y="10"/>
                      <a:pt x="168" y="46"/>
                      <a:pt x="168" y="90"/>
                    </a:cubicBezTo>
                    <a:cubicBezTo>
                      <a:pt x="168" y="134"/>
                      <a:pt x="132" y="170"/>
                      <a:pt x="88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340"/>
              <p:cNvSpPr>
                <a:spLocks noEditPoints="1"/>
              </p:cNvSpPr>
              <p:nvPr/>
            </p:nvSpPr>
            <p:spPr bwMode="auto">
              <a:xfrm>
                <a:off x="5211023" y="3838058"/>
                <a:ext cx="177342" cy="101648"/>
              </a:xfrm>
              <a:custGeom>
                <a:avLst/>
                <a:gdLst>
                  <a:gd name="T0" fmla="*/ 12 w 56"/>
                  <a:gd name="T1" fmla="*/ 32 h 32"/>
                  <a:gd name="T2" fmla="*/ 44 w 56"/>
                  <a:gd name="T3" fmla="*/ 32 h 32"/>
                  <a:gd name="T4" fmla="*/ 44 w 56"/>
                  <a:gd name="T5" fmla="*/ 32 h 32"/>
                  <a:gd name="T6" fmla="*/ 56 w 56"/>
                  <a:gd name="T7" fmla="*/ 20 h 32"/>
                  <a:gd name="T8" fmla="*/ 56 w 56"/>
                  <a:gd name="T9" fmla="*/ 16 h 32"/>
                  <a:gd name="T10" fmla="*/ 45 w 56"/>
                  <a:gd name="T11" fmla="*/ 2 h 32"/>
                  <a:gd name="T12" fmla="*/ 11 w 56"/>
                  <a:gd name="T13" fmla="*/ 2 h 32"/>
                  <a:gd name="T14" fmla="*/ 0 w 56"/>
                  <a:gd name="T15" fmla="*/ 16 h 32"/>
                  <a:gd name="T16" fmla="*/ 0 w 56"/>
                  <a:gd name="T17" fmla="*/ 20 h 32"/>
                  <a:gd name="T18" fmla="*/ 12 w 56"/>
                  <a:gd name="T19" fmla="*/ 32 h 32"/>
                  <a:gd name="T20" fmla="*/ 8 w 56"/>
                  <a:gd name="T21" fmla="*/ 16 h 32"/>
                  <a:gd name="T22" fmla="*/ 13 w 56"/>
                  <a:gd name="T23" fmla="*/ 10 h 32"/>
                  <a:gd name="T24" fmla="*/ 28 w 56"/>
                  <a:gd name="T25" fmla="*/ 8 h 32"/>
                  <a:gd name="T26" fmla="*/ 43 w 56"/>
                  <a:gd name="T27" fmla="*/ 10 h 32"/>
                  <a:gd name="T28" fmla="*/ 48 w 56"/>
                  <a:gd name="T29" fmla="*/ 16 h 32"/>
                  <a:gd name="T30" fmla="*/ 48 w 56"/>
                  <a:gd name="T31" fmla="*/ 20 h 32"/>
                  <a:gd name="T32" fmla="*/ 44 w 56"/>
                  <a:gd name="T33" fmla="*/ 24 h 32"/>
                  <a:gd name="T34" fmla="*/ 12 w 56"/>
                  <a:gd name="T35" fmla="*/ 24 h 32"/>
                  <a:gd name="T36" fmla="*/ 8 w 56"/>
                  <a:gd name="T37" fmla="*/ 20 h 32"/>
                  <a:gd name="T38" fmla="*/ 8 w 56"/>
                  <a:gd name="T3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32">
                    <a:moveTo>
                      <a:pt x="12" y="32"/>
                    </a:move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51" y="32"/>
                      <a:pt x="56" y="26"/>
                      <a:pt x="56" y="20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0"/>
                      <a:pt x="51" y="3"/>
                      <a:pt x="45" y="2"/>
                    </a:cubicBezTo>
                    <a:cubicBezTo>
                      <a:pt x="34" y="0"/>
                      <a:pt x="22" y="0"/>
                      <a:pt x="11" y="2"/>
                    </a:cubicBezTo>
                    <a:cubicBezTo>
                      <a:pt x="5" y="3"/>
                      <a:pt x="0" y="10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6"/>
                      <a:pt x="5" y="32"/>
                      <a:pt x="12" y="32"/>
                    </a:cubicBezTo>
                    <a:close/>
                    <a:moveTo>
                      <a:pt x="8" y="16"/>
                    </a:moveTo>
                    <a:cubicBezTo>
                      <a:pt x="8" y="13"/>
                      <a:pt x="10" y="10"/>
                      <a:pt x="13" y="10"/>
                    </a:cubicBezTo>
                    <a:cubicBezTo>
                      <a:pt x="18" y="9"/>
                      <a:pt x="23" y="8"/>
                      <a:pt x="28" y="8"/>
                    </a:cubicBezTo>
                    <a:cubicBezTo>
                      <a:pt x="33" y="8"/>
                      <a:pt x="38" y="9"/>
                      <a:pt x="43" y="10"/>
                    </a:cubicBezTo>
                    <a:cubicBezTo>
                      <a:pt x="46" y="10"/>
                      <a:pt x="48" y="13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2"/>
                      <a:pt x="46" y="24"/>
                      <a:pt x="44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8" y="22"/>
                      <a:pt x="8" y="20"/>
                    </a:cubicBez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41"/>
              <p:cNvSpPr>
                <a:spLocks/>
              </p:cNvSpPr>
              <p:nvPr/>
            </p:nvSpPr>
            <p:spPr bwMode="auto">
              <a:xfrm>
                <a:off x="5072610" y="4231670"/>
                <a:ext cx="49743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42"/>
              <p:cNvSpPr>
                <a:spLocks/>
              </p:cNvSpPr>
              <p:nvPr/>
            </p:nvSpPr>
            <p:spPr bwMode="auto">
              <a:xfrm>
                <a:off x="5477034" y="4231670"/>
                <a:ext cx="51905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343"/>
              <p:cNvSpPr>
                <a:spLocks/>
              </p:cNvSpPr>
              <p:nvPr/>
            </p:nvSpPr>
            <p:spPr bwMode="auto">
              <a:xfrm>
                <a:off x="5286717" y="4421987"/>
                <a:ext cx="25952" cy="51905"/>
              </a:xfrm>
              <a:custGeom>
                <a:avLst/>
                <a:gdLst>
                  <a:gd name="T0" fmla="*/ 4 w 8"/>
                  <a:gd name="T1" fmla="*/ 0 h 16"/>
                  <a:gd name="T2" fmla="*/ 0 w 8"/>
                  <a:gd name="T3" fmla="*/ 4 h 16"/>
                  <a:gd name="T4" fmla="*/ 0 w 8"/>
                  <a:gd name="T5" fmla="*/ 12 h 16"/>
                  <a:gd name="T6" fmla="*/ 4 w 8"/>
                  <a:gd name="T7" fmla="*/ 16 h 16"/>
                  <a:gd name="T8" fmla="*/ 8 w 8"/>
                  <a:gd name="T9" fmla="*/ 12 h 16"/>
                  <a:gd name="T10" fmla="*/ 8 w 8"/>
                  <a:gd name="T11" fmla="*/ 4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6" y="16"/>
                      <a:pt x="8" y="14"/>
                      <a:pt x="8" y="1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274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brief 2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10050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028406"/>
            <a:ext cx="9144000" cy="1524794"/>
          </a:xfrm>
        </p:spPr>
        <p:txBody>
          <a:bodyPr wrap="square" anchor="t">
            <a:noAutofit/>
          </a:bodyPr>
          <a:lstStyle>
            <a:lvl1pPr marL="0" indent="0">
              <a:spcBef>
                <a:spcPts val="30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[Type the questions you want participants to answer during the debrief]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0" y="3907081"/>
            <a:ext cx="3962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3889828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/>
                </a:solidFill>
              </a:rPr>
              <a:t>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128153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&amp;A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4400669" y="2421782"/>
            <a:ext cx="6572131" cy="13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Q&amp;A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Raise hand"/>
          <p:cNvGrpSpPr/>
          <p:nvPr userDrawn="1"/>
        </p:nvGrpSpPr>
        <p:grpSpPr>
          <a:xfrm>
            <a:off x="2662578" y="2286001"/>
            <a:ext cx="766423" cy="766422"/>
            <a:chOff x="1065213" y="606770"/>
            <a:chExt cx="766422" cy="766422"/>
          </a:xfrm>
        </p:grpSpPr>
        <p:sp>
          <p:nvSpPr>
            <p:cNvPr id="15" name="Oval 14"/>
            <p:cNvSpPr/>
            <p:nvPr/>
          </p:nvSpPr>
          <p:spPr bwMode="black">
            <a:xfrm>
              <a:off x="1065213" y="606770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black">
            <a:xfrm>
              <a:off x="1319065" y="736600"/>
              <a:ext cx="249721" cy="508801"/>
            </a:xfrm>
            <a:custGeom>
              <a:avLst/>
              <a:gdLst>
                <a:gd name="T0" fmla="*/ 156 w 178"/>
                <a:gd name="T1" fmla="*/ 51 h 365"/>
                <a:gd name="T2" fmla="*/ 145 w 178"/>
                <a:gd name="T3" fmla="*/ 41 h 365"/>
                <a:gd name="T4" fmla="*/ 122 w 178"/>
                <a:gd name="T5" fmla="*/ 17 h 365"/>
                <a:gd name="T6" fmla="*/ 89 w 178"/>
                <a:gd name="T7" fmla="*/ 0 h 365"/>
                <a:gd name="T8" fmla="*/ 56 w 178"/>
                <a:gd name="T9" fmla="*/ 17 h 365"/>
                <a:gd name="T10" fmla="*/ 33 w 178"/>
                <a:gd name="T11" fmla="*/ 109 h 365"/>
                <a:gd name="T12" fmla="*/ 0 w 178"/>
                <a:gd name="T13" fmla="*/ 115 h 365"/>
                <a:gd name="T14" fmla="*/ 30 w 178"/>
                <a:gd name="T15" fmla="*/ 281 h 365"/>
                <a:gd name="T16" fmla="*/ 33 w 178"/>
                <a:gd name="T17" fmla="*/ 284 h 365"/>
                <a:gd name="T18" fmla="*/ 39 w 178"/>
                <a:gd name="T19" fmla="*/ 365 h 365"/>
                <a:gd name="T20" fmla="*/ 39 w 178"/>
                <a:gd name="T21" fmla="*/ 365 h 365"/>
                <a:gd name="T22" fmla="*/ 45 w 178"/>
                <a:gd name="T23" fmla="*/ 361 h 365"/>
                <a:gd name="T24" fmla="*/ 59 w 178"/>
                <a:gd name="T25" fmla="*/ 299 h 365"/>
                <a:gd name="T26" fmla="*/ 66 w 178"/>
                <a:gd name="T27" fmla="*/ 295 h 365"/>
                <a:gd name="T28" fmla="*/ 58 w 178"/>
                <a:gd name="T29" fmla="*/ 286 h 365"/>
                <a:gd name="T30" fmla="*/ 57 w 178"/>
                <a:gd name="T31" fmla="*/ 285 h 365"/>
                <a:gd name="T32" fmla="*/ 37 w 178"/>
                <a:gd name="T33" fmla="*/ 273 h 365"/>
                <a:gd name="T34" fmla="*/ 11 w 178"/>
                <a:gd name="T35" fmla="*/ 133 h 365"/>
                <a:gd name="T36" fmla="*/ 13 w 178"/>
                <a:gd name="T37" fmla="*/ 113 h 365"/>
                <a:gd name="T38" fmla="*/ 33 w 178"/>
                <a:gd name="T39" fmla="*/ 177 h 365"/>
                <a:gd name="T40" fmla="*/ 39 w 178"/>
                <a:gd name="T41" fmla="*/ 182 h 365"/>
                <a:gd name="T42" fmla="*/ 90 w 178"/>
                <a:gd name="T43" fmla="*/ 233 h 365"/>
                <a:gd name="T44" fmla="*/ 45 w 178"/>
                <a:gd name="T45" fmla="*/ 171 h 365"/>
                <a:gd name="T46" fmla="*/ 56 w 178"/>
                <a:gd name="T47" fmla="*/ 28 h 365"/>
                <a:gd name="T48" fmla="*/ 67 w 178"/>
                <a:gd name="T49" fmla="*/ 41 h 365"/>
                <a:gd name="T50" fmla="*/ 72 w 178"/>
                <a:gd name="T51" fmla="*/ 146 h 365"/>
                <a:gd name="T52" fmla="*/ 72 w 178"/>
                <a:gd name="T53" fmla="*/ 146 h 365"/>
                <a:gd name="T54" fmla="*/ 78 w 178"/>
                <a:gd name="T55" fmla="*/ 24 h 365"/>
                <a:gd name="T56" fmla="*/ 78 w 178"/>
                <a:gd name="T57" fmla="*/ 23 h 365"/>
                <a:gd name="T58" fmla="*/ 100 w 178"/>
                <a:gd name="T59" fmla="*/ 23 h 365"/>
                <a:gd name="T60" fmla="*/ 100 w 178"/>
                <a:gd name="T61" fmla="*/ 23 h 365"/>
                <a:gd name="T62" fmla="*/ 100 w 178"/>
                <a:gd name="T63" fmla="*/ 39 h 365"/>
                <a:gd name="T64" fmla="*/ 100 w 178"/>
                <a:gd name="T65" fmla="*/ 140 h 365"/>
                <a:gd name="T66" fmla="*/ 111 w 178"/>
                <a:gd name="T67" fmla="*/ 140 h 365"/>
                <a:gd name="T68" fmla="*/ 122 w 178"/>
                <a:gd name="T69" fmla="*/ 28 h 365"/>
                <a:gd name="T70" fmla="*/ 133 w 178"/>
                <a:gd name="T71" fmla="*/ 40 h 365"/>
                <a:gd name="T72" fmla="*/ 139 w 178"/>
                <a:gd name="T73" fmla="*/ 155 h 365"/>
                <a:gd name="T74" fmla="*/ 139 w 178"/>
                <a:gd name="T75" fmla="*/ 155 h 365"/>
                <a:gd name="T76" fmla="*/ 145 w 178"/>
                <a:gd name="T77" fmla="*/ 149 h 365"/>
                <a:gd name="T78" fmla="*/ 145 w 178"/>
                <a:gd name="T79" fmla="*/ 74 h 365"/>
                <a:gd name="T80" fmla="*/ 156 w 178"/>
                <a:gd name="T81" fmla="*/ 62 h 365"/>
                <a:gd name="T82" fmla="*/ 167 w 178"/>
                <a:gd name="T83" fmla="*/ 74 h 365"/>
                <a:gd name="T84" fmla="*/ 143 w 178"/>
                <a:gd name="T85" fmla="*/ 271 h 365"/>
                <a:gd name="T86" fmla="*/ 115 w 178"/>
                <a:gd name="T87" fmla="*/ 288 h 365"/>
                <a:gd name="T88" fmla="*/ 117 w 178"/>
                <a:gd name="T89" fmla="*/ 299 h 365"/>
                <a:gd name="T90" fmla="*/ 133 w 178"/>
                <a:gd name="T91" fmla="*/ 292 h 365"/>
                <a:gd name="T92" fmla="*/ 139 w 178"/>
                <a:gd name="T93" fmla="*/ 365 h 365"/>
                <a:gd name="T94" fmla="*/ 139 w 178"/>
                <a:gd name="T95" fmla="*/ 365 h 365"/>
                <a:gd name="T96" fmla="*/ 145 w 178"/>
                <a:gd name="T97" fmla="*/ 361 h 365"/>
                <a:gd name="T98" fmla="*/ 149 w 178"/>
                <a:gd name="T99" fmla="*/ 280 h 365"/>
                <a:gd name="T100" fmla="*/ 178 w 178"/>
                <a:gd name="T101" fmla="*/ 215 h 365"/>
                <a:gd name="T102" fmla="*/ 178 w 178"/>
                <a:gd name="T103" fmla="*/ 7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8" h="365">
                  <a:moveTo>
                    <a:pt x="178" y="73"/>
                  </a:moveTo>
                  <a:cubicBezTo>
                    <a:pt x="178" y="61"/>
                    <a:pt x="168" y="51"/>
                    <a:pt x="156" y="51"/>
                  </a:cubicBezTo>
                  <a:cubicBezTo>
                    <a:pt x="152" y="51"/>
                    <a:pt x="148" y="52"/>
                    <a:pt x="145" y="54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39"/>
                  </a:cubicBezTo>
                  <a:cubicBezTo>
                    <a:pt x="145" y="27"/>
                    <a:pt x="135" y="17"/>
                    <a:pt x="122" y="17"/>
                  </a:cubicBezTo>
                  <a:cubicBezTo>
                    <a:pt x="118" y="17"/>
                    <a:pt x="115" y="18"/>
                    <a:pt x="111" y="20"/>
                  </a:cubicBezTo>
                  <a:cubicBezTo>
                    <a:pt x="110" y="9"/>
                    <a:pt x="100" y="0"/>
                    <a:pt x="89" y="0"/>
                  </a:cubicBezTo>
                  <a:cubicBezTo>
                    <a:pt x="78" y="0"/>
                    <a:pt x="68" y="9"/>
                    <a:pt x="67" y="20"/>
                  </a:cubicBezTo>
                  <a:cubicBezTo>
                    <a:pt x="64" y="18"/>
                    <a:pt x="60" y="17"/>
                    <a:pt x="56" y="17"/>
                  </a:cubicBezTo>
                  <a:cubicBezTo>
                    <a:pt x="43" y="17"/>
                    <a:pt x="33" y="27"/>
                    <a:pt x="33" y="3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28" y="104"/>
                    <a:pt x="21" y="102"/>
                    <a:pt x="13" y="102"/>
                  </a:cubicBezTo>
                  <a:cubicBezTo>
                    <a:pt x="6" y="102"/>
                    <a:pt x="0" y="108"/>
                    <a:pt x="0" y="1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1"/>
                    <a:pt x="12" y="265"/>
                    <a:pt x="30" y="281"/>
                  </a:cubicBezTo>
                  <a:cubicBezTo>
                    <a:pt x="30" y="281"/>
                    <a:pt x="30" y="282"/>
                    <a:pt x="31" y="282"/>
                  </a:cubicBezTo>
                  <a:cubicBezTo>
                    <a:pt x="32" y="283"/>
                    <a:pt x="32" y="284"/>
                    <a:pt x="33" y="284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3"/>
                    <a:pt x="36" y="365"/>
                    <a:pt x="39" y="365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42" y="365"/>
                    <a:pt x="45" y="363"/>
                    <a:pt x="45" y="361"/>
                  </a:cubicBezTo>
                  <a:cubicBezTo>
                    <a:pt x="45" y="292"/>
                    <a:pt x="45" y="292"/>
                    <a:pt x="45" y="292"/>
                  </a:cubicBezTo>
                  <a:cubicBezTo>
                    <a:pt x="49" y="295"/>
                    <a:pt x="54" y="297"/>
                    <a:pt x="59" y="299"/>
                  </a:cubicBezTo>
                  <a:cubicBezTo>
                    <a:pt x="59" y="299"/>
                    <a:pt x="60" y="299"/>
                    <a:pt x="61" y="299"/>
                  </a:cubicBezTo>
                  <a:cubicBezTo>
                    <a:pt x="63" y="299"/>
                    <a:pt x="65" y="297"/>
                    <a:pt x="66" y="295"/>
                  </a:cubicBezTo>
                  <a:cubicBezTo>
                    <a:pt x="67" y="292"/>
                    <a:pt x="66" y="289"/>
                    <a:pt x="63" y="288"/>
                  </a:cubicBezTo>
                  <a:cubicBezTo>
                    <a:pt x="61" y="287"/>
                    <a:pt x="59" y="286"/>
                    <a:pt x="58" y="286"/>
                  </a:cubicBezTo>
                  <a:cubicBezTo>
                    <a:pt x="58" y="286"/>
                    <a:pt x="58" y="286"/>
                    <a:pt x="58" y="286"/>
                  </a:cubicBezTo>
                  <a:cubicBezTo>
                    <a:pt x="58" y="286"/>
                    <a:pt x="57" y="286"/>
                    <a:pt x="57" y="285"/>
                  </a:cubicBezTo>
                  <a:cubicBezTo>
                    <a:pt x="50" y="282"/>
                    <a:pt x="44" y="278"/>
                    <a:pt x="38" y="273"/>
                  </a:cubicBezTo>
                  <a:cubicBezTo>
                    <a:pt x="38" y="273"/>
                    <a:pt x="37" y="273"/>
                    <a:pt x="37" y="273"/>
                  </a:cubicBezTo>
                  <a:cubicBezTo>
                    <a:pt x="21" y="258"/>
                    <a:pt x="11" y="238"/>
                    <a:pt x="11" y="215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4"/>
                    <a:pt x="12" y="113"/>
                    <a:pt x="13" y="113"/>
                  </a:cubicBezTo>
                  <a:cubicBezTo>
                    <a:pt x="24" y="113"/>
                    <a:pt x="33" y="122"/>
                    <a:pt x="33" y="133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80"/>
                    <a:pt x="36" y="182"/>
                    <a:pt x="39" y="182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64" y="182"/>
                    <a:pt x="84" y="202"/>
                    <a:pt x="84" y="227"/>
                  </a:cubicBezTo>
                  <a:cubicBezTo>
                    <a:pt x="84" y="230"/>
                    <a:pt x="86" y="233"/>
                    <a:pt x="90" y="233"/>
                  </a:cubicBezTo>
                  <a:cubicBezTo>
                    <a:pt x="93" y="233"/>
                    <a:pt x="95" y="230"/>
                    <a:pt x="95" y="227"/>
                  </a:cubicBezTo>
                  <a:cubicBezTo>
                    <a:pt x="95" y="198"/>
                    <a:pt x="73" y="174"/>
                    <a:pt x="45" y="171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3"/>
                    <a:pt x="49" y="28"/>
                    <a:pt x="56" y="28"/>
                  </a:cubicBezTo>
                  <a:cubicBezTo>
                    <a:pt x="62" y="28"/>
                    <a:pt x="67" y="33"/>
                    <a:pt x="67" y="39"/>
                  </a:cubicBezTo>
                  <a:cubicBezTo>
                    <a:pt x="67" y="40"/>
                    <a:pt x="67" y="40"/>
                    <a:pt x="67" y="41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7" y="143"/>
                    <a:pt x="69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5" y="146"/>
                    <a:pt x="78" y="143"/>
                    <a:pt x="78" y="140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6"/>
                    <a:pt x="83" y="11"/>
                    <a:pt x="89" y="11"/>
                  </a:cubicBezTo>
                  <a:cubicBezTo>
                    <a:pt x="95" y="11"/>
                    <a:pt x="100" y="16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9"/>
                    <a:pt x="100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3"/>
                    <a:pt x="103" y="146"/>
                    <a:pt x="106" y="146"/>
                  </a:cubicBezTo>
                  <a:cubicBezTo>
                    <a:pt x="109" y="146"/>
                    <a:pt x="111" y="143"/>
                    <a:pt x="111" y="140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2" y="33"/>
                    <a:pt x="117" y="28"/>
                    <a:pt x="122" y="28"/>
                  </a:cubicBezTo>
                  <a:cubicBezTo>
                    <a:pt x="128" y="28"/>
                    <a:pt x="133" y="33"/>
                    <a:pt x="133" y="39"/>
                  </a:cubicBezTo>
                  <a:cubicBezTo>
                    <a:pt x="133" y="39"/>
                    <a:pt x="133" y="40"/>
                    <a:pt x="133" y="40"/>
                  </a:cubicBezTo>
                  <a:cubicBezTo>
                    <a:pt x="133" y="149"/>
                    <a:pt x="133" y="149"/>
                    <a:pt x="133" y="149"/>
                  </a:cubicBezTo>
                  <a:cubicBezTo>
                    <a:pt x="133" y="152"/>
                    <a:pt x="136" y="155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42" y="155"/>
                    <a:pt x="145" y="152"/>
                    <a:pt x="145" y="149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67"/>
                    <a:pt x="150" y="62"/>
                    <a:pt x="156" y="62"/>
                  </a:cubicBezTo>
                  <a:cubicBezTo>
                    <a:pt x="162" y="62"/>
                    <a:pt x="167" y="67"/>
                    <a:pt x="167" y="73"/>
                  </a:cubicBezTo>
                  <a:cubicBezTo>
                    <a:pt x="167" y="73"/>
                    <a:pt x="167" y="73"/>
                    <a:pt x="167" y="74"/>
                  </a:cubicBezTo>
                  <a:cubicBezTo>
                    <a:pt x="167" y="215"/>
                    <a:pt x="167" y="215"/>
                    <a:pt x="167" y="215"/>
                  </a:cubicBezTo>
                  <a:cubicBezTo>
                    <a:pt x="167" y="237"/>
                    <a:pt x="158" y="257"/>
                    <a:pt x="143" y="271"/>
                  </a:cubicBezTo>
                  <a:cubicBezTo>
                    <a:pt x="142" y="271"/>
                    <a:pt x="142" y="271"/>
                    <a:pt x="141" y="272"/>
                  </a:cubicBezTo>
                  <a:cubicBezTo>
                    <a:pt x="134" y="279"/>
                    <a:pt x="125" y="284"/>
                    <a:pt x="115" y="288"/>
                  </a:cubicBezTo>
                  <a:cubicBezTo>
                    <a:pt x="112" y="289"/>
                    <a:pt x="111" y="292"/>
                    <a:pt x="112" y="295"/>
                  </a:cubicBezTo>
                  <a:cubicBezTo>
                    <a:pt x="113" y="297"/>
                    <a:pt x="115" y="299"/>
                    <a:pt x="117" y="299"/>
                  </a:cubicBezTo>
                  <a:cubicBezTo>
                    <a:pt x="118" y="299"/>
                    <a:pt x="119" y="299"/>
                    <a:pt x="119" y="299"/>
                  </a:cubicBezTo>
                  <a:cubicBezTo>
                    <a:pt x="124" y="297"/>
                    <a:pt x="129" y="295"/>
                    <a:pt x="133" y="292"/>
                  </a:cubicBezTo>
                  <a:cubicBezTo>
                    <a:pt x="133" y="361"/>
                    <a:pt x="133" y="361"/>
                    <a:pt x="133" y="361"/>
                  </a:cubicBezTo>
                  <a:cubicBezTo>
                    <a:pt x="133" y="363"/>
                    <a:pt x="136" y="365"/>
                    <a:pt x="139" y="365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42" y="365"/>
                    <a:pt x="145" y="363"/>
                    <a:pt x="145" y="361"/>
                  </a:cubicBezTo>
                  <a:cubicBezTo>
                    <a:pt x="145" y="284"/>
                    <a:pt x="145" y="284"/>
                    <a:pt x="145" y="284"/>
                  </a:cubicBezTo>
                  <a:cubicBezTo>
                    <a:pt x="146" y="283"/>
                    <a:pt x="148" y="282"/>
                    <a:pt x="149" y="280"/>
                  </a:cubicBezTo>
                  <a:cubicBezTo>
                    <a:pt x="149" y="280"/>
                    <a:pt x="150" y="280"/>
                    <a:pt x="150" y="280"/>
                  </a:cubicBezTo>
                  <a:cubicBezTo>
                    <a:pt x="167" y="263"/>
                    <a:pt x="178" y="240"/>
                    <a:pt x="178" y="215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4"/>
                    <a:pt x="178" y="73"/>
                    <a:pt x="178" y="73"/>
                  </a:cubicBezTo>
                  <a:close/>
                </a:path>
              </a:pathLst>
            </a:custGeom>
            <a:solidFill>
              <a:srgbClr val="0054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67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2"/>
          <p:cNvSpPr txBox="1">
            <a:spLocks/>
          </p:cNvSpPr>
          <p:nvPr/>
        </p:nvSpPr>
        <p:spPr>
          <a:xfrm>
            <a:off x="4400669" y="2678784"/>
            <a:ext cx="6572131" cy="9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Video</a:t>
            </a: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4432420" y="2299745"/>
            <a:ext cx="6572131" cy="5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Video"/>
          <p:cNvGrpSpPr/>
          <p:nvPr userDrawn="1"/>
        </p:nvGrpSpPr>
        <p:grpSpPr bwMode="black">
          <a:xfrm>
            <a:off x="2662578" y="2281579"/>
            <a:ext cx="766423" cy="766422"/>
            <a:chOff x="1056368" y="615900"/>
            <a:chExt cx="766422" cy="766422"/>
          </a:xfrm>
        </p:grpSpPr>
        <p:sp>
          <p:nvSpPr>
            <p:cNvPr id="22" name="Oval 21"/>
            <p:cNvSpPr/>
            <p:nvPr/>
          </p:nvSpPr>
          <p:spPr bwMode="black">
            <a:xfrm>
              <a:off x="1056368" y="615900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black">
            <a:xfrm>
              <a:off x="1210979" y="846711"/>
              <a:ext cx="457200" cy="304800"/>
            </a:xfrm>
            <a:prstGeom prst="roundRect">
              <a:avLst>
                <a:gd name="adj" fmla="val 11198"/>
              </a:avLst>
            </a:prstGeom>
            <a:noFill/>
            <a:ln w="19050" cap="rnd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black">
            <a:xfrm rot="5400000">
              <a:off x="1349309" y="921292"/>
              <a:ext cx="180541" cy="155638"/>
            </a:xfrm>
            <a:prstGeom prst="triangle">
              <a:avLst/>
            </a:prstGeom>
            <a:noFill/>
            <a:ln w="19050" cap="rnd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980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le play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4400669" y="2320183"/>
            <a:ext cx="6572131" cy="13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Role play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Paired discussion"/>
          <p:cNvGrpSpPr/>
          <p:nvPr userDrawn="1"/>
        </p:nvGrpSpPr>
        <p:grpSpPr>
          <a:xfrm>
            <a:off x="2667001" y="2281579"/>
            <a:ext cx="766423" cy="766422"/>
            <a:chOff x="6127254" y="2202852"/>
            <a:chExt cx="766422" cy="766422"/>
          </a:xfrm>
        </p:grpSpPr>
        <p:sp>
          <p:nvSpPr>
            <p:cNvPr id="26" name="Oval 25"/>
            <p:cNvSpPr/>
            <p:nvPr/>
          </p:nvSpPr>
          <p:spPr bwMode="black">
            <a:xfrm>
              <a:off x="6127254" y="22028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Oval Callout 26"/>
            <p:cNvSpPr/>
            <p:nvPr/>
          </p:nvSpPr>
          <p:spPr bwMode="auto">
            <a:xfrm flipV="1">
              <a:off x="6384086" y="2287737"/>
              <a:ext cx="252759" cy="216936"/>
            </a:xfrm>
            <a:prstGeom prst="wedgeEllipseCallout">
              <a:avLst>
                <a:gd name="adj1" fmla="val 3421"/>
                <a:gd name="adj2" fmla="val -73598"/>
              </a:avLst>
            </a:prstGeom>
            <a:noFill/>
            <a:ln w="22225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 bwMode="black">
            <a:xfrm>
              <a:off x="6270848" y="2545089"/>
              <a:ext cx="497735" cy="234978"/>
              <a:chOff x="1193797" y="868129"/>
              <a:chExt cx="497735" cy="234978"/>
            </a:xfrm>
          </p:grpSpPr>
          <p:sp>
            <p:nvSpPr>
              <p:cNvPr id="29" name="Freeform 28"/>
              <p:cNvSpPr/>
              <p:nvPr/>
            </p:nvSpPr>
            <p:spPr bwMode="black">
              <a:xfrm>
                <a:off x="1459101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black">
              <a:xfrm>
                <a:off x="1193797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0672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2"/>
          <p:cNvSpPr txBox="1">
            <a:spLocks/>
          </p:cNvSpPr>
          <p:nvPr/>
        </p:nvSpPr>
        <p:spPr>
          <a:xfrm>
            <a:off x="4400669" y="2561046"/>
            <a:ext cx="6572131" cy="9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Break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Break"/>
          <p:cNvGrpSpPr/>
          <p:nvPr userDrawn="1"/>
        </p:nvGrpSpPr>
        <p:grpSpPr>
          <a:xfrm>
            <a:off x="2662578" y="2281579"/>
            <a:ext cx="766423" cy="766422"/>
            <a:chOff x="609443" y="2291752"/>
            <a:chExt cx="766422" cy="766422"/>
          </a:xfrm>
        </p:grpSpPr>
        <p:sp>
          <p:nvSpPr>
            <p:cNvPr id="22" name="Oval 21"/>
            <p:cNvSpPr/>
            <p:nvPr/>
          </p:nvSpPr>
          <p:spPr bwMode="black">
            <a:xfrm>
              <a:off x="609443" y="22917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 bwMode="black">
            <a:xfrm>
              <a:off x="799742" y="2446982"/>
              <a:ext cx="423102" cy="447592"/>
              <a:chOff x="2795588" y="2217738"/>
              <a:chExt cx="795337" cy="841375"/>
            </a:xfrm>
            <a:solidFill>
              <a:srgbClr val="00549E"/>
            </a:solidFill>
          </p:grpSpPr>
          <p:sp>
            <p:nvSpPr>
              <p:cNvPr id="32" name="Freeform 7"/>
              <p:cNvSpPr>
                <a:spLocks noEditPoints="1"/>
              </p:cNvSpPr>
              <p:nvPr/>
            </p:nvSpPr>
            <p:spPr bwMode="black">
              <a:xfrm>
                <a:off x="2795588" y="2552700"/>
                <a:ext cx="795337" cy="506413"/>
              </a:xfrm>
              <a:custGeom>
                <a:avLst/>
                <a:gdLst>
                  <a:gd name="T0" fmla="*/ 2718 w 3504"/>
                  <a:gd name="T1" fmla="*/ 1291 h 2229"/>
                  <a:gd name="T2" fmla="*/ 2827 w 3504"/>
                  <a:gd name="T3" fmla="*/ 1262 h 2229"/>
                  <a:gd name="T4" fmla="*/ 2921 w 3504"/>
                  <a:gd name="T5" fmla="*/ 1215 h 2229"/>
                  <a:gd name="T6" fmla="*/ 3002 w 3504"/>
                  <a:gd name="T7" fmla="*/ 1157 h 2229"/>
                  <a:gd name="T8" fmla="*/ 3071 w 3504"/>
                  <a:gd name="T9" fmla="*/ 1088 h 2229"/>
                  <a:gd name="T10" fmla="*/ 3129 w 3504"/>
                  <a:gd name="T11" fmla="*/ 1011 h 2229"/>
                  <a:gd name="T12" fmla="*/ 3176 w 3504"/>
                  <a:gd name="T13" fmla="*/ 931 h 2229"/>
                  <a:gd name="T14" fmla="*/ 3213 w 3504"/>
                  <a:gd name="T15" fmla="*/ 849 h 2229"/>
                  <a:gd name="T16" fmla="*/ 3244 w 3504"/>
                  <a:gd name="T17" fmla="*/ 770 h 2229"/>
                  <a:gd name="T18" fmla="*/ 3266 w 3504"/>
                  <a:gd name="T19" fmla="*/ 697 h 2229"/>
                  <a:gd name="T20" fmla="*/ 3282 w 3504"/>
                  <a:gd name="T21" fmla="*/ 632 h 2229"/>
                  <a:gd name="T22" fmla="*/ 211 w 3504"/>
                  <a:gd name="T23" fmla="*/ 205 h 2229"/>
                  <a:gd name="T24" fmla="*/ 499 w 3504"/>
                  <a:gd name="T25" fmla="*/ 1901 h 2229"/>
                  <a:gd name="T26" fmla="*/ 537 w 3504"/>
                  <a:gd name="T27" fmla="*/ 1954 h 2229"/>
                  <a:gd name="T28" fmla="*/ 590 w 3504"/>
                  <a:gd name="T29" fmla="*/ 1997 h 2229"/>
                  <a:gd name="T30" fmla="*/ 653 w 3504"/>
                  <a:gd name="T31" fmla="*/ 2022 h 2229"/>
                  <a:gd name="T32" fmla="*/ 2262 w 3504"/>
                  <a:gd name="T33" fmla="*/ 2025 h 2229"/>
                  <a:gd name="T34" fmla="*/ 2324 w 3504"/>
                  <a:gd name="T35" fmla="*/ 2012 h 2229"/>
                  <a:gd name="T36" fmla="*/ 2377 w 3504"/>
                  <a:gd name="T37" fmla="*/ 1979 h 2229"/>
                  <a:gd name="T38" fmla="*/ 2418 w 3504"/>
                  <a:gd name="T39" fmla="*/ 1930 h 2229"/>
                  <a:gd name="T40" fmla="*/ 2438 w 3504"/>
                  <a:gd name="T41" fmla="*/ 1872 h 2229"/>
                  <a:gd name="T42" fmla="*/ 211 w 3504"/>
                  <a:gd name="T43" fmla="*/ 205 h 2229"/>
                  <a:gd name="T44" fmla="*/ 2685 w 3504"/>
                  <a:gd name="T45" fmla="*/ 0 h 2229"/>
                  <a:gd name="T46" fmla="*/ 2743 w 3504"/>
                  <a:gd name="T47" fmla="*/ 10 h 2229"/>
                  <a:gd name="T48" fmla="*/ 2795 w 3504"/>
                  <a:gd name="T49" fmla="*/ 39 h 2229"/>
                  <a:gd name="T50" fmla="*/ 2834 w 3504"/>
                  <a:gd name="T51" fmla="*/ 83 h 2229"/>
                  <a:gd name="T52" fmla="*/ 2855 w 3504"/>
                  <a:gd name="T53" fmla="*/ 137 h 2229"/>
                  <a:gd name="T54" fmla="*/ 2857 w 3504"/>
                  <a:gd name="T55" fmla="*/ 196 h 2229"/>
                  <a:gd name="T56" fmla="*/ 3402 w 3504"/>
                  <a:gd name="T57" fmla="*/ 427 h 2229"/>
                  <a:gd name="T58" fmla="*/ 3443 w 3504"/>
                  <a:gd name="T59" fmla="*/ 437 h 2229"/>
                  <a:gd name="T60" fmla="*/ 3477 w 3504"/>
                  <a:gd name="T61" fmla="*/ 461 h 2229"/>
                  <a:gd name="T62" fmla="*/ 3499 w 3504"/>
                  <a:gd name="T63" fmla="*/ 497 h 2229"/>
                  <a:gd name="T64" fmla="*/ 3504 w 3504"/>
                  <a:gd name="T65" fmla="*/ 539 h 2229"/>
                  <a:gd name="T66" fmla="*/ 3493 w 3504"/>
                  <a:gd name="T67" fmla="*/ 620 h 2229"/>
                  <a:gd name="T68" fmla="*/ 3475 w 3504"/>
                  <a:gd name="T69" fmla="*/ 709 h 2229"/>
                  <a:gd name="T70" fmla="*/ 3448 w 3504"/>
                  <a:gd name="T71" fmla="*/ 804 h 2229"/>
                  <a:gd name="T72" fmla="*/ 3413 w 3504"/>
                  <a:gd name="T73" fmla="*/ 902 h 2229"/>
                  <a:gd name="T74" fmla="*/ 3369 w 3504"/>
                  <a:gd name="T75" fmla="*/ 999 h 2229"/>
                  <a:gd name="T76" fmla="*/ 3316 w 3504"/>
                  <a:gd name="T77" fmla="*/ 1096 h 2229"/>
                  <a:gd name="T78" fmla="*/ 3252 w 3504"/>
                  <a:gd name="T79" fmla="*/ 1186 h 2229"/>
                  <a:gd name="T80" fmla="*/ 3176 w 3504"/>
                  <a:gd name="T81" fmla="*/ 1271 h 2229"/>
                  <a:gd name="T82" fmla="*/ 3090 w 3504"/>
                  <a:gd name="T83" fmla="*/ 1346 h 2229"/>
                  <a:gd name="T84" fmla="*/ 2993 w 3504"/>
                  <a:gd name="T85" fmla="*/ 1409 h 2229"/>
                  <a:gd name="T86" fmla="*/ 2881 w 3504"/>
                  <a:gd name="T87" fmla="*/ 1458 h 2229"/>
                  <a:gd name="T88" fmla="*/ 2758 w 3504"/>
                  <a:gd name="T89" fmla="*/ 1490 h 2229"/>
                  <a:gd name="T90" fmla="*/ 2640 w 3504"/>
                  <a:gd name="T91" fmla="*/ 1897 h 2229"/>
                  <a:gd name="T92" fmla="*/ 2614 w 3504"/>
                  <a:gd name="T93" fmla="*/ 1994 h 2229"/>
                  <a:gd name="T94" fmla="*/ 2564 w 3504"/>
                  <a:gd name="T95" fmla="*/ 2078 h 2229"/>
                  <a:gd name="T96" fmla="*/ 2495 w 3504"/>
                  <a:gd name="T97" fmla="*/ 2148 h 2229"/>
                  <a:gd name="T98" fmla="*/ 2410 w 3504"/>
                  <a:gd name="T99" fmla="*/ 2199 h 2229"/>
                  <a:gd name="T100" fmla="*/ 2313 w 3504"/>
                  <a:gd name="T101" fmla="*/ 2226 h 2229"/>
                  <a:gd name="T102" fmla="*/ 685 w 3504"/>
                  <a:gd name="T103" fmla="*/ 2229 h 2229"/>
                  <a:gd name="T104" fmla="*/ 588 w 3504"/>
                  <a:gd name="T105" fmla="*/ 2215 h 2229"/>
                  <a:gd name="T106" fmla="*/ 495 w 3504"/>
                  <a:gd name="T107" fmla="*/ 2178 h 2229"/>
                  <a:gd name="T108" fmla="*/ 415 w 3504"/>
                  <a:gd name="T109" fmla="*/ 2120 h 2229"/>
                  <a:gd name="T110" fmla="*/ 348 w 3504"/>
                  <a:gd name="T111" fmla="*/ 2045 h 2229"/>
                  <a:gd name="T112" fmla="*/ 303 w 3504"/>
                  <a:gd name="T113" fmla="*/ 1957 h 2229"/>
                  <a:gd name="T114" fmla="*/ 3 w 3504"/>
                  <a:gd name="T115" fmla="*/ 199 h 2229"/>
                  <a:gd name="T116" fmla="*/ 1 w 3504"/>
                  <a:gd name="T117" fmla="*/ 142 h 2229"/>
                  <a:gd name="T118" fmla="*/ 20 w 3504"/>
                  <a:gd name="T119" fmla="*/ 86 h 2229"/>
                  <a:gd name="T120" fmla="*/ 57 w 3504"/>
                  <a:gd name="T121" fmla="*/ 40 h 2229"/>
                  <a:gd name="T122" fmla="*/ 108 w 3504"/>
                  <a:gd name="T123" fmla="*/ 11 h 2229"/>
                  <a:gd name="T124" fmla="*/ 168 w 3504"/>
                  <a:gd name="T125" fmla="*/ 0 h 2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04" h="2229">
                    <a:moveTo>
                      <a:pt x="2801" y="632"/>
                    </a:moveTo>
                    <a:lnTo>
                      <a:pt x="2718" y="1291"/>
                    </a:lnTo>
                    <a:lnTo>
                      <a:pt x="2773" y="1278"/>
                    </a:lnTo>
                    <a:lnTo>
                      <a:pt x="2827" y="1262"/>
                    </a:lnTo>
                    <a:lnTo>
                      <a:pt x="2876" y="1241"/>
                    </a:lnTo>
                    <a:lnTo>
                      <a:pt x="2921" y="1215"/>
                    </a:lnTo>
                    <a:lnTo>
                      <a:pt x="2963" y="1187"/>
                    </a:lnTo>
                    <a:lnTo>
                      <a:pt x="3002" y="1157"/>
                    </a:lnTo>
                    <a:lnTo>
                      <a:pt x="3038" y="1124"/>
                    </a:lnTo>
                    <a:lnTo>
                      <a:pt x="3071" y="1088"/>
                    </a:lnTo>
                    <a:lnTo>
                      <a:pt x="3101" y="1050"/>
                    </a:lnTo>
                    <a:lnTo>
                      <a:pt x="3129" y="1011"/>
                    </a:lnTo>
                    <a:lnTo>
                      <a:pt x="3153" y="972"/>
                    </a:lnTo>
                    <a:lnTo>
                      <a:pt x="3176" y="931"/>
                    </a:lnTo>
                    <a:lnTo>
                      <a:pt x="3196" y="889"/>
                    </a:lnTo>
                    <a:lnTo>
                      <a:pt x="3213" y="849"/>
                    </a:lnTo>
                    <a:lnTo>
                      <a:pt x="3230" y="809"/>
                    </a:lnTo>
                    <a:lnTo>
                      <a:pt x="3244" y="770"/>
                    </a:lnTo>
                    <a:lnTo>
                      <a:pt x="3255" y="733"/>
                    </a:lnTo>
                    <a:lnTo>
                      <a:pt x="3266" y="697"/>
                    </a:lnTo>
                    <a:lnTo>
                      <a:pt x="3274" y="663"/>
                    </a:lnTo>
                    <a:lnTo>
                      <a:pt x="3282" y="632"/>
                    </a:lnTo>
                    <a:lnTo>
                      <a:pt x="2801" y="632"/>
                    </a:lnTo>
                    <a:close/>
                    <a:moveTo>
                      <a:pt x="211" y="205"/>
                    </a:moveTo>
                    <a:lnTo>
                      <a:pt x="490" y="1871"/>
                    </a:lnTo>
                    <a:lnTo>
                      <a:pt x="499" y="1901"/>
                    </a:lnTo>
                    <a:lnTo>
                      <a:pt x="516" y="1929"/>
                    </a:lnTo>
                    <a:lnTo>
                      <a:pt x="537" y="1954"/>
                    </a:lnTo>
                    <a:lnTo>
                      <a:pt x="562" y="1978"/>
                    </a:lnTo>
                    <a:lnTo>
                      <a:pt x="590" y="1997"/>
                    </a:lnTo>
                    <a:lnTo>
                      <a:pt x="621" y="2012"/>
                    </a:lnTo>
                    <a:lnTo>
                      <a:pt x="653" y="2022"/>
                    </a:lnTo>
                    <a:lnTo>
                      <a:pt x="685" y="2025"/>
                    </a:lnTo>
                    <a:lnTo>
                      <a:pt x="2262" y="2025"/>
                    </a:lnTo>
                    <a:lnTo>
                      <a:pt x="2294" y="2022"/>
                    </a:lnTo>
                    <a:lnTo>
                      <a:pt x="2324" y="2012"/>
                    </a:lnTo>
                    <a:lnTo>
                      <a:pt x="2352" y="1998"/>
                    </a:lnTo>
                    <a:lnTo>
                      <a:pt x="2377" y="1979"/>
                    </a:lnTo>
                    <a:lnTo>
                      <a:pt x="2399" y="1957"/>
                    </a:lnTo>
                    <a:lnTo>
                      <a:pt x="2418" y="1930"/>
                    </a:lnTo>
                    <a:lnTo>
                      <a:pt x="2431" y="1902"/>
                    </a:lnTo>
                    <a:lnTo>
                      <a:pt x="2438" y="1872"/>
                    </a:lnTo>
                    <a:lnTo>
                      <a:pt x="2650" y="205"/>
                    </a:lnTo>
                    <a:lnTo>
                      <a:pt x="211" y="205"/>
                    </a:lnTo>
                    <a:close/>
                    <a:moveTo>
                      <a:pt x="168" y="0"/>
                    </a:moveTo>
                    <a:lnTo>
                      <a:pt x="2685" y="0"/>
                    </a:lnTo>
                    <a:lnTo>
                      <a:pt x="2715" y="3"/>
                    </a:lnTo>
                    <a:lnTo>
                      <a:pt x="2743" y="10"/>
                    </a:lnTo>
                    <a:lnTo>
                      <a:pt x="2771" y="22"/>
                    </a:lnTo>
                    <a:lnTo>
                      <a:pt x="2795" y="39"/>
                    </a:lnTo>
                    <a:lnTo>
                      <a:pt x="2816" y="58"/>
                    </a:lnTo>
                    <a:lnTo>
                      <a:pt x="2834" y="83"/>
                    </a:lnTo>
                    <a:lnTo>
                      <a:pt x="2847" y="108"/>
                    </a:lnTo>
                    <a:lnTo>
                      <a:pt x="2855" y="137"/>
                    </a:lnTo>
                    <a:lnTo>
                      <a:pt x="2858" y="166"/>
                    </a:lnTo>
                    <a:lnTo>
                      <a:pt x="2857" y="196"/>
                    </a:lnTo>
                    <a:lnTo>
                      <a:pt x="2828" y="427"/>
                    </a:lnTo>
                    <a:lnTo>
                      <a:pt x="3402" y="427"/>
                    </a:lnTo>
                    <a:lnTo>
                      <a:pt x="3424" y="430"/>
                    </a:lnTo>
                    <a:lnTo>
                      <a:pt x="3443" y="437"/>
                    </a:lnTo>
                    <a:lnTo>
                      <a:pt x="3462" y="447"/>
                    </a:lnTo>
                    <a:lnTo>
                      <a:pt x="3477" y="461"/>
                    </a:lnTo>
                    <a:lnTo>
                      <a:pt x="3490" y="478"/>
                    </a:lnTo>
                    <a:lnTo>
                      <a:pt x="3499" y="497"/>
                    </a:lnTo>
                    <a:lnTo>
                      <a:pt x="3504" y="518"/>
                    </a:lnTo>
                    <a:lnTo>
                      <a:pt x="3504" y="539"/>
                    </a:lnTo>
                    <a:lnTo>
                      <a:pt x="3499" y="578"/>
                    </a:lnTo>
                    <a:lnTo>
                      <a:pt x="3493" y="620"/>
                    </a:lnTo>
                    <a:lnTo>
                      <a:pt x="3485" y="664"/>
                    </a:lnTo>
                    <a:lnTo>
                      <a:pt x="3475" y="709"/>
                    </a:lnTo>
                    <a:lnTo>
                      <a:pt x="3462" y="757"/>
                    </a:lnTo>
                    <a:lnTo>
                      <a:pt x="3448" y="804"/>
                    </a:lnTo>
                    <a:lnTo>
                      <a:pt x="3432" y="853"/>
                    </a:lnTo>
                    <a:lnTo>
                      <a:pt x="3413" y="902"/>
                    </a:lnTo>
                    <a:lnTo>
                      <a:pt x="3392" y="951"/>
                    </a:lnTo>
                    <a:lnTo>
                      <a:pt x="3369" y="999"/>
                    </a:lnTo>
                    <a:lnTo>
                      <a:pt x="3344" y="1048"/>
                    </a:lnTo>
                    <a:lnTo>
                      <a:pt x="3316" y="1096"/>
                    </a:lnTo>
                    <a:lnTo>
                      <a:pt x="3284" y="1142"/>
                    </a:lnTo>
                    <a:lnTo>
                      <a:pt x="3252" y="1186"/>
                    </a:lnTo>
                    <a:lnTo>
                      <a:pt x="3216" y="1230"/>
                    </a:lnTo>
                    <a:lnTo>
                      <a:pt x="3176" y="1271"/>
                    </a:lnTo>
                    <a:lnTo>
                      <a:pt x="3135" y="1310"/>
                    </a:lnTo>
                    <a:lnTo>
                      <a:pt x="3090" y="1346"/>
                    </a:lnTo>
                    <a:lnTo>
                      <a:pt x="3043" y="1379"/>
                    </a:lnTo>
                    <a:lnTo>
                      <a:pt x="2993" y="1409"/>
                    </a:lnTo>
                    <a:lnTo>
                      <a:pt x="2938" y="1436"/>
                    </a:lnTo>
                    <a:lnTo>
                      <a:pt x="2881" y="1458"/>
                    </a:lnTo>
                    <a:lnTo>
                      <a:pt x="2821" y="1476"/>
                    </a:lnTo>
                    <a:lnTo>
                      <a:pt x="2758" y="1490"/>
                    </a:lnTo>
                    <a:lnTo>
                      <a:pt x="2691" y="1498"/>
                    </a:lnTo>
                    <a:lnTo>
                      <a:pt x="2640" y="1897"/>
                    </a:lnTo>
                    <a:lnTo>
                      <a:pt x="2630" y="1946"/>
                    </a:lnTo>
                    <a:lnTo>
                      <a:pt x="2614" y="1994"/>
                    </a:lnTo>
                    <a:lnTo>
                      <a:pt x="2591" y="2038"/>
                    </a:lnTo>
                    <a:lnTo>
                      <a:pt x="2564" y="2078"/>
                    </a:lnTo>
                    <a:lnTo>
                      <a:pt x="2531" y="2116"/>
                    </a:lnTo>
                    <a:lnTo>
                      <a:pt x="2495" y="2148"/>
                    </a:lnTo>
                    <a:lnTo>
                      <a:pt x="2453" y="2176"/>
                    </a:lnTo>
                    <a:lnTo>
                      <a:pt x="2410" y="2199"/>
                    </a:lnTo>
                    <a:lnTo>
                      <a:pt x="2362" y="2215"/>
                    </a:lnTo>
                    <a:lnTo>
                      <a:pt x="2313" y="2226"/>
                    </a:lnTo>
                    <a:lnTo>
                      <a:pt x="2262" y="2229"/>
                    </a:lnTo>
                    <a:lnTo>
                      <a:pt x="685" y="2229"/>
                    </a:lnTo>
                    <a:lnTo>
                      <a:pt x="636" y="2226"/>
                    </a:lnTo>
                    <a:lnTo>
                      <a:pt x="588" y="2215"/>
                    </a:lnTo>
                    <a:lnTo>
                      <a:pt x="540" y="2200"/>
                    </a:lnTo>
                    <a:lnTo>
                      <a:pt x="495" y="2178"/>
                    </a:lnTo>
                    <a:lnTo>
                      <a:pt x="453" y="2152"/>
                    </a:lnTo>
                    <a:lnTo>
                      <a:pt x="415" y="2120"/>
                    </a:lnTo>
                    <a:lnTo>
                      <a:pt x="380" y="2084"/>
                    </a:lnTo>
                    <a:lnTo>
                      <a:pt x="348" y="2045"/>
                    </a:lnTo>
                    <a:lnTo>
                      <a:pt x="323" y="2003"/>
                    </a:lnTo>
                    <a:lnTo>
                      <a:pt x="303" y="1957"/>
                    </a:lnTo>
                    <a:lnTo>
                      <a:pt x="289" y="1909"/>
                    </a:lnTo>
                    <a:lnTo>
                      <a:pt x="3" y="199"/>
                    </a:lnTo>
                    <a:lnTo>
                      <a:pt x="0" y="170"/>
                    </a:lnTo>
                    <a:lnTo>
                      <a:pt x="1" y="142"/>
                    </a:lnTo>
                    <a:lnTo>
                      <a:pt x="8" y="113"/>
                    </a:lnTo>
                    <a:lnTo>
                      <a:pt x="20" y="86"/>
                    </a:lnTo>
                    <a:lnTo>
                      <a:pt x="37" y="61"/>
                    </a:lnTo>
                    <a:lnTo>
                      <a:pt x="57" y="40"/>
                    </a:lnTo>
                    <a:lnTo>
                      <a:pt x="81" y="22"/>
                    </a:lnTo>
                    <a:lnTo>
                      <a:pt x="108" y="11"/>
                    </a:lnTo>
                    <a:lnTo>
                      <a:pt x="138" y="3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8"/>
              <p:cNvSpPr>
                <a:spLocks/>
              </p:cNvSpPr>
              <p:nvPr/>
            </p:nvSpPr>
            <p:spPr bwMode="black">
              <a:xfrm>
                <a:off x="3154363" y="2217738"/>
                <a:ext cx="92075" cy="295275"/>
              </a:xfrm>
              <a:custGeom>
                <a:avLst/>
                <a:gdLst>
                  <a:gd name="T0" fmla="*/ 192 w 408"/>
                  <a:gd name="T1" fmla="*/ 3 h 1305"/>
                  <a:gd name="T2" fmla="*/ 233 w 408"/>
                  <a:gd name="T3" fmla="*/ 24 h 1305"/>
                  <a:gd name="T4" fmla="*/ 249 w 408"/>
                  <a:gd name="T5" fmla="*/ 39 h 1305"/>
                  <a:gd name="T6" fmla="*/ 279 w 408"/>
                  <a:gd name="T7" fmla="*/ 68 h 1305"/>
                  <a:gd name="T8" fmla="*/ 315 w 408"/>
                  <a:gd name="T9" fmla="*/ 111 h 1305"/>
                  <a:gd name="T10" fmla="*/ 352 w 408"/>
                  <a:gd name="T11" fmla="*/ 164 h 1305"/>
                  <a:gd name="T12" fmla="*/ 384 w 408"/>
                  <a:gd name="T13" fmla="*/ 228 h 1305"/>
                  <a:gd name="T14" fmla="*/ 403 w 408"/>
                  <a:gd name="T15" fmla="*/ 300 h 1305"/>
                  <a:gd name="T16" fmla="*/ 407 w 408"/>
                  <a:gd name="T17" fmla="*/ 363 h 1305"/>
                  <a:gd name="T18" fmla="*/ 399 w 408"/>
                  <a:gd name="T19" fmla="*/ 416 h 1305"/>
                  <a:gd name="T20" fmla="*/ 377 w 408"/>
                  <a:gd name="T21" fmla="*/ 476 h 1305"/>
                  <a:gd name="T22" fmla="*/ 335 w 408"/>
                  <a:gd name="T23" fmla="*/ 539 h 1305"/>
                  <a:gd name="T24" fmla="*/ 284 w 408"/>
                  <a:gd name="T25" fmla="*/ 595 h 1305"/>
                  <a:gd name="T26" fmla="*/ 247 w 408"/>
                  <a:gd name="T27" fmla="*/ 661 h 1305"/>
                  <a:gd name="T28" fmla="*/ 220 w 408"/>
                  <a:gd name="T29" fmla="*/ 744 h 1305"/>
                  <a:gd name="T30" fmla="*/ 206 w 408"/>
                  <a:gd name="T31" fmla="*/ 839 h 1305"/>
                  <a:gd name="T32" fmla="*/ 205 w 408"/>
                  <a:gd name="T33" fmla="*/ 939 h 1305"/>
                  <a:gd name="T34" fmla="*/ 214 w 408"/>
                  <a:gd name="T35" fmla="*/ 1011 h 1305"/>
                  <a:gd name="T36" fmla="*/ 229 w 408"/>
                  <a:gd name="T37" fmla="*/ 1062 h 1305"/>
                  <a:gd name="T38" fmla="*/ 244 w 408"/>
                  <a:gd name="T39" fmla="*/ 1093 h 1305"/>
                  <a:gd name="T40" fmla="*/ 276 w 408"/>
                  <a:gd name="T41" fmla="*/ 1109 h 1305"/>
                  <a:gd name="T42" fmla="*/ 315 w 408"/>
                  <a:gd name="T43" fmla="*/ 1139 h 1305"/>
                  <a:gd name="T44" fmla="*/ 337 w 408"/>
                  <a:gd name="T45" fmla="*/ 1184 h 1305"/>
                  <a:gd name="T46" fmla="*/ 334 w 408"/>
                  <a:gd name="T47" fmla="*/ 1235 h 1305"/>
                  <a:gd name="T48" fmla="*/ 306 w 408"/>
                  <a:gd name="T49" fmla="*/ 1278 h 1305"/>
                  <a:gd name="T50" fmla="*/ 263 w 408"/>
                  <a:gd name="T51" fmla="*/ 1301 h 1305"/>
                  <a:gd name="T52" fmla="*/ 229 w 408"/>
                  <a:gd name="T53" fmla="*/ 1305 h 1305"/>
                  <a:gd name="T54" fmla="*/ 199 w 408"/>
                  <a:gd name="T55" fmla="*/ 1300 h 1305"/>
                  <a:gd name="T56" fmla="*/ 162 w 408"/>
                  <a:gd name="T57" fmla="*/ 1287 h 1305"/>
                  <a:gd name="T58" fmla="*/ 124 w 408"/>
                  <a:gd name="T59" fmla="*/ 1263 h 1305"/>
                  <a:gd name="T60" fmla="*/ 85 w 408"/>
                  <a:gd name="T61" fmla="*/ 1222 h 1305"/>
                  <a:gd name="T62" fmla="*/ 50 w 408"/>
                  <a:gd name="T63" fmla="*/ 1164 h 1305"/>
                  <a:gd name="T64" fmla="*/ 24 w 408"/>
                  <a:gd name="T65" fmla="*/ 1091 h 1305"/>
                  <a:gd name="T66" fmla="*/ 7 w 408"/>
                  <a:gd name="T67" fmla="*/ 1009 h 1305"/>
                  <a:gd name="T68" fmla="*/ 0 w 408"/>
                  <a:gd name="T69" fmla="*/ 916 h 1305"/>
                  <a:gd name="T70" fmla="*/ 4 w 408"/>
                  <a:gd name="T71" fmla="*/ 819 h 1305"/>
                  <a:gd name="T72" fmla="*/ 18 w 408"/>
                  <a:gd name="T73" fmla="*/ 719 h 1305"/>
                  <a:gd name="T74" fmla="*/ 43 w 408"/>
                  <a:gd name="T75" fmla="*/ 622 h 1305"/>
                  <a:gd name="T76" fmla="*/ 82 w 408"/>
                  <a:gd name="T77" fmla="*/ 533 h 1305"/>
                  <a:gd name="T78" fmla="*/ 134 w 408"/>
                  <a:gd name="T79" fmla="*/ 454 h 1305"/>
                  <a:gd name="T80" fmla="*/ 180 w 408"/>
                  <a:gd name="T81" fmla="*/ 405 h 1305"/>
                  <a:gd name="T82" fmla="*/ 198 w 408"/>
                  <a:gd name="T83" fmla="*/ 376 h 1305"/>
                  <a:gd name="T84" fmla="*/ 204 w 408"/>
                  <a:gd name="T85" fmla="*/ 354 h 1305"/>
                  <a:gd name="T86" fmla="*/ 200 w 408"/>
                  <a:gd name="T87" fmla="*/ 323 h 1305"/>
                  <a:gd name="T88" fmla="*/ 182 w 408"/>
                  <a:gd name="T89" fmla="*/ 278 h 1305"/>
                  <a:gd name="T90" fmla="*/ 155 w 408"/>
                  <a:gd name="T91" fmla="*/ 236 h 1305"/>
                  <a:gd name="T92" fmla="*/ 125 w 408"/>
                  <a:gd name="T93" fmla="*/ 202 h 1305"/>
                  <a:gd name="T94" fmla="*/ 103 w 408"/>
                  <a:gd name="T95" fmla="*/ 180 h 1305"/>
                  <a:gd name="T96" fmla="*/ 75 w 408"/>
                  <a:gd name="T97" fmla="*/ 144 h 1305"/>
                  <a:gd name="T98" fmla="*/ 65 w 408"/>
                  <a:gd name="T99" fmla="*/ 100 h 1305"/>
                  <a:gd name="T100" fmla="*/ 77 w 408"/>
                  <a:gd name="T101" fmla="*/ 57 h 1305"/>
                  <a:gd name="T102" fmla="*/ 106 w 408"/>
                  <a:gd name="T103" fmla="*/ 21 h 1305"/>
                  <a:gd name="T104" fmla="*/ 147 w 408"/>
                  <a:gd name="T105" fmla="*/ 3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8" h="1305">
                    <a:moveTo>
                      <a:pt x="170" y="0"/>
                    </a:moveTo>
                    <a:lnTo>
                      <a:pt x="192" y="3"/>
                    </a:lnTo>
                    <a:lnTo>
                      <a:pt x="213" y="11"/>
                    </a:lnTo>
                    <a:lnTo>
                      <a:pt x="233" y="24"/>
                    </a:lnTo>
                    <a:lnTo>
                      <a:pt x="239" y="29"/>
                    </a:lnTo>
                    <a:lnTo>
                      <a:pt x="249" y="39"/>
                    </a:lnTo>
                    <a:lnTo>
                      <a:pt x="263" y="52"/>
                    </a:lnTo>
                    <a:lnTo>
                      <a:pt x="279" y="68"/>
                    </a:lnTo>
                    <a:lnTo>
                      <a:pt x="297" y="88"/>
                    </a:lnTo>
                    <a:lnTo>
                      <a:pt x="315" y="111"/>
                    </a:lnTo>
                    <a:lnTo>
                      <a:pt x="334" y="136"/>
                    </a:lnTo>
                    <a:lnTo>
                      <a:pt x="352" y="164"/>
                    </a:lnTo>
                    <a:lnTo>
                      <a:pt x="369" y="195"/>
                    </a:lnTo>
                    <a:lnTo>
                      <a:pt x="384" y="228"/>
                    </a:lnTo>
                    <a:lnTo>
                      <a:pt x="395" y="263"/>
                    </a:lnTo>
                    <a:lnTo>
                      <a:pt x="403" y="300"/>
                    </a:lnTo>
                    <a:lnTo>
                      <a:pt x="408" y="338"/>
                    </a:lnTo>
                    <a:lnTo>
                      <a:pt x="407" y="363"/>
                    </a:lnTo>
                    <a:lnTo>
                      <a:pt x="405" y="388"/>
                    </a:lnTo>
                    <a:lnTo>
                      <a:pt x="399" y="416"/>
                    </a:lnTo>
                    <a:lnTo>
                      <a:pt x="391" y="445"/>
                    </a:lnTo>
                    <a:lnTo>
                      <a:pt x="377" y="476"/>
                    </a:lnTo>
                    <a:lnTo>
                      <a:pt x="359" y="508"/>
                    </a:lnTo>
                    <a:lnTo>
                      <a:pt x="335" y="539"/>
                    </a:lnTo>
                    <a:lnTo>
                      <a:pt x="306" y="570"/>
                    </a:lnTo>
                    <a:lnTo>
                      <a:pt x="284" y="595"/>
                    </a:lnTo>
                    <a:lnTo>
                      <a:pt x="264" y="625"/>
                    </a:lnTo>
                    <a:lnTo>
                      <a:pt x="247" y="661"/>
                    </a:lnTo>
                    <a:lnTo>
                      <a:pt x="232" y="701"/>
                    </a:lnTo>
                    <a:lnTo>
                      <a:pt x="220" y="744"/>
                    </a:lnTo>
                    <a:lnTo>
                      <a:pt x="212" y="791"/>
                    </a:lnTo>
                    <a:lnTo>
                      <a:pt x="206" y="839"/>
                    </a:lnTo>
                    <a:lnTo>
                      <a:pt x="204" y="889"/>
                    </a:lnTo>
                    <a:lnTo>
                      <a:pt x="205" y="939"/>
                    </a:lnTo>
                    <a:lnTo>
                      <a:pt x="208" y="977"/>
                    </a:lnTo>
                    <a:lnTo>
                      <a:pt x="214" y="1011"/>
                    </a:lnTo>
                    <a:lnTo>
                      <a:pt x="221" y="1039"/>
                    </a:lnTo>
                    <a:lnTo>
                      <a:pt x="229" y="1062"/>
                    </a:lnTo>
                    <a:lnTo>
                      <a:pt x="236" y="1081"/>
                    </a:lnTo>
                    <a:lnTo>
                      <a:pt x="244" y="1093"/>
                    </a:lnTo>
                    <a:lnTo>
                      <a:pt x="250" y="1102"/>
                    </a:lnTo>
                    <a:lnTo>
                      <a:pt x="276" y="1109"/>
                    </a:lnTo>
                    <a:lnTo>
                      <a:pt x="298" y="1121"/>
                    </a:lnTo>
                    <a:lnTo>
                      <a:pt x="315" y="1139"/>
                    </a:lnTo>
                    <a:lnTo>
                      <a:pt x="329" y="1160"/>
                    </a:lnTo>
                    <a:lnTo>
                      <a:pt x="337" y="1184"/>
                    </a:lnTo>
                    <a:lnTo>
                      <a:pt x="338" y="1210"/>
                    </a:lnTo>
                    <a:lnTo>
                      <a:pt x="334" y="1235"/>
                    </a:lnTo>
                    <a:lnTo>
                      <a:pt x="322" y="1258"/>
                    </a:lnTo>
                    <a:lnTo>
                      <a:pt x="306" y="1278"/>
                    </a:lnTo>
                    <a:lnTo>
                      <a:pt x="286" y="1292"/>
                    </a:lnTo>
                    <a:lnTo>
                      <a:pt x="263" y="1301"/>
                    </a:lnTo>
                    <a:lnTo>
                      <a:pt x="236" y="1305"/>
                    </a:lnTo>
                    <a:lnTo>
                      <a:pt x="229" y="1305"/>
                    </a:lnTo>
                    <a:lnTo>
                      <a:pt x="215" y="1304"/>
                    </a:lnTo>
                    <a:lnTo>
                      <a:pt x="199" y="1300"/>
                    </a:lnTo>
                    <a:lnTo>
                      <a:pt x="180" y="1295"/>
                    </a:lnTo>
                    <a:lnTo>
                      <a:pt x="162" y="1287"/>
                    </a:lnTo>
                    <a:lnTo>
                      <a:pt x="143" y="1277"/>
                    </a:lnTo>
                    <a:lnTo>
                      <a:pt x="124" y="1263"/>
                    </a:lnTo>
                    <a:lnTo>
                      <a:pt x="104" y="1244"/>
                    </a:lnTo>
                    <a:lnTo>
                      <a:pt x="85" y="1222"/>
                    </a:lnTo>
                    <a:lnTo>
                      <a:pt x="67" y="1197"/>
                    </a:lnTo>
                    <a:lnTo>
                      <a:pt x="50" y="1164"/>
                    </a:lnTo>
                    <a:lnTo>
                      <a:pt x="35" y="1127"/>
                    </a:lnTo>
                    <a:lnTo>
                      <a:pt x="24" y="1091"/>
                    </a:lnTo>
                    <a:lnTo>
                      <a:pt x="14" y="1052"/>
                    </a:lnTo>
                    <a:lnTo>
                      <a:pt x="7" y="1009"/>
                    </a:lnTo>
                    <a:lnTo>
                      <a:pt x="3" y="964"/>
                    </a:lnTo>
                    <a:lnTo>
                      <a:pt x="0" y="916"/>
                    </a:lnTo>
                    <a:lnTo>
                      <a:pt x="0" y="867"/>
                    </a:lnTo>
                    <a:lnTo>
                      <a:pt x="4" y="819"/>
                    </a:lnTo>
                    <a:lnTo>
                      <a:pt x="9" y="769"/>
                    </a:lnTo>
                    <a:lnTo>
                      <a:pt x="18" y="719"/>
                    </a:lnTo>
                    <a:lnTo>
                      <a:pt x="28" y="670"/>
                    </a:lnTo>
                    <a:lnTo>
                      <a:pt x="43" y="622"/>
                    </a:lnTo>
                    <a:lnTo>
                      <a:pt x="61" y="576"/>
                    </a:lnTo>
                    <a:lnTo>
                      <a:pt x="82" y="533"/>
                    </a:lnTo>
                    <a:lnTo>
                      <a:pt x="106" y="492"/>
                    </a:lnTo>
                    <a:lnTo>
                      <a:pt x="134" y="454"/>
                    </a:lnTo>
                    <a:lnTo>
                      <a:pt x="165" y="422"/>
                    </a:lnTo>
                    <a:lnTo>
                      <a:pt x="180" y="405"/>
                    </a:lnTo>
                    <a:lnTo>
                      <a:pt x="191" y="390"/>
                    </a:lnTo>
                    <a:lnTo>
                      <a:pt x="198" y="376"/>
                    </a:lnTo>
                    <a:lnTo>
                      <a:pt x="201" y="365"/>
                    </a:lnTo>
                    <a:lnTo>
                      <a:pt x="204" y="354"/>
                    </a:lnTo>
                    <a:lnTo>
                      <a:pt x="204" y="345"/>
                    </a:lnTo>
                    <a:lnTo>
                      <a:pt x="200" y="323"/>
                    </a:lnTo>
                    <a:lnTo>
                      <a:pt x="193" y="300"/>
                    </a:lnTo>
                    <a:lnTo>
                      <a:pt x="182" y="278"/>
                    </a:lnTo>
                    <a:lnTo>
                      <a:pt x="169" y="257"/>
                    </a:lnTo>
                    <a:lnTo>
                      <a:pt x="155" y="236"/>
                    </a:lnTo>
                    <a:lnTo>
                      <a:pt x="140" y="219"/>
                    </a:lnTo>
                    <a:lnTo>
                      <a:pt x="125" y="202"/>
                    </a:lnTo>
                    <a:lnTo>
                      <a:pt x="112" y="190"/>
                    </a:lnTo>
                    <a:lnTo>
                      <a:pt x="103" y="180"/>
                    </a:lnTo>
                    <a:lnTo>
                      <a:pt x="86" y="164"/>
                    </a:lnTo>
                    <a:lnTo>
                      <a:pt x="75" y="144"/>
                    </a:lnTo>
                    <a:lnTo>
                      <a:pt x="68" y="122"/>
                    </a:lnTo>
                    <a:lnTo>
                      <a:pt x="65" y="100"/>
                    </a:lnTo>
                    <a:lnTo>
                      <a:pt x="69" y="78"/>
                    </a:lnTo>
                    <a:lnTo>
                      <a:pt x="77" y="57"/>
                    </a:lnTo>
                    <a:lnTo>
                      <a:pt x="90" y="38"/>
                    </a:lnTo>
                    <a:lnTo>
                      <a:pt x="106" y="21"/>
                    </a:lnTo>
                    <a:lnTo>
                      <a:pt x="126" y="10"/>
                    </a:lnTo>
                    <a:lnTo>
                      <a:pt x="147" y="3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black">
              <a:xfrm>
                <a:off x="2986088" y="2217738"/>
                <a:ext cx="93662" cy="295275"/>
              </a:xfrm>
              <a:custGeom>
                <a:avLst/>
                <a:gdLst>
                  <a:gd name="T0" fmla="*/ 191 w 407"/>
                  <a:gd name="T1" fmla="*/ 3 h 1305"/>
                  <a:gd name="T2" fmla="*/ 232 w 407"/>
                  <a:gd name="T3" fmla="*/ 24 h 1305"/>
                  <a:gd name="T4" fmla="*/ 249 w 407"/>
                  <a:gd name="T5" fmla="*/ 39 h 1305"/>
                  <a:gd name="T6" fmla="*/ 278 w 407"/>
                  <a:gd name="T7" fmla="*/ 68 h 1305"/>
                  <a:gd name="T8" fmla="*/ 314 w 407"/>
                  <a:gd name="T9" fmla="*/ 111 h 1305"/>
                  <a:gd name="T10" fmla="*/ 351 w 407"/>
                  <a:gd name="T11" fmla="*/ 164 h 1305"/>
                  <a:gd name="T12" fmla="*/ 383 w 407"/>
                  <a:gd name="T13" fmla="*/ 228 h 1305"/>
                  <a:gd name="T14" fmla="*/ 403 w 407"/>
                  <a:gd name="T15" fmla="*/ 300 h 1305"/>
                  <a:gd name="T16" fmla="*/ 407 w 407"/>
                  <a:gd name="T17" fmla="*/ 363 h 1305"/>
                  <a:gd name="T18" fmla="*/ 398 w 407"/>
                  <a:gd name="T19" fmla="*/ 416 h 1305"/>
                  <a:gd name="T20" fmla="*/ 376 w 407"/>
                  <a:gd name="T21" fmla="*/ 476 h 1305"/>
                  <a:gd name="T22" fmla="*/ 335 w 407"/>
                  <a:gd name="T23" fmla="*/ 539 h 1305"/>
                  <a:gd name="T24" fmla="*/ 282 w 407"/>
                  <a:gd name="T25" fmla="*/ 595 h 1305"/>
                  <a:gd name="T26" fmla="*/ 246 w 407"/>
                  <a:gd name="T27" fmla="*/ 661 h 1305"/>
                  <a:gd name="T28" fmla="*/ 220 w 407"/>
                  <a:gd name="T29" fmla="*/ 744 h 1305"/>
                  <a:gd name="T30" fmla="*/ 205 w 407"/>
                  <a:gd name="T31" fmla="*/ 839 h 1305"/>
                  <a:gd name="T32" fmla="*/ 205 w 407"/>
                  <a:gd name="T33" fmla="*/ 939 h 1305"/>
                  <a:gd name="T34" fmla="*/ 214 w 407"/>
                  <a:gd name="T35" fmla="*/ 1011 h 1305"/>
                  <a:gd name="T36" fmla="*/ 228 w 407"/>
                  <a:gd name="T37" fmla="*/ 1062 h 1305"/>
                  <a:gd name="T38" fmla="*/ 243 w 407"/>
                  <a:gd name="T39" fmla="*/ 1093 h 1305"/>
                  <a:gd name="T40" fmla="*/ 274 w 407"/>
                  <a:gd name="T41" fmla="*/ 1109 h 1305"/>
                  <a:gd name="T42" fmla="*/ 315 w 407"/>
                  <a:gd name="T43" fmla="*/ 1139 h 1305"/>
                  <a:gd name="T44" fmla="*/ 336 w 407"/>
                  <a:gd name="T45" fmla="*/ 1184 h 1305"/>
                  <a:gd name="T46" fmla="*/ 332 w 407"/>
                  <a:gd name="T47" fmla="*/ 1235 h 1305"/>
                  <a:gd name="T48" fmla="*/ 306 w 407"/>
                  <a:gd name="T49" fmla="*/ 1278 h 1305"/>
                  <a:gd name="T50" fmla="*/ 261 w 407"/>
                  <a:gd name="T51" fmla="*/ 1301 h 1305"/>
                  <a:gd name="T52" fmla="*/ 229 w 407"/>
                  <a:gd name="T53" fmla="*/ 1305 h 1305"/>
                  <a:gd name="T54" fmla="*/ 198 w 407"/>
                  <a:gd name="T55" fmla="*/ 1300 h 1305"/>
                  <a:gd name="T56" fmla="*/ 162 w 407"/>
                  <a:gd name="T57" fmla="*/ 1287 h 1305"/>
                  <a:gd name="T58" fmla="*/ 123 w 407"/>
                  <a:gd name="T59" fmla="*/ 1263 h 1305"/>
                  <a:gd name="T60" fmla="*/ 85 w 407"/>
                  <a:gd name="T61" fmla="*/ 1222 h 1305"/>
                  <a:gd name="T62" fmla="*/ 50 w 407"/>
                  <a:gd name="T63" fmla="*/ 1164 h 1305"/>
                  <a:gd name="T64" fmla="*/ 23 w 407"/>
                  <a:gd name="T65" fmla="*/ 1091 h 1305"/>
                  <a:gd name="T66" fmla="*/ 7 w 407"/>
                  <a:gd name="T67" fmla="*/ 1009 h 1305"/>
                  <a:gd name="T68" fmla="*/ 0 w 407"/>
                  <a:gd name="T69" fmla="*/ 916 h 1305"/>
                  <a:gd name="T70" fmla="*/ 2 w 407"/>
                  <a:gd name="T71" fmla="*/ 819 h 1305"/>
                  <a:gd name="T72" fmla="*/ 16 w 407"/>
                  <a:gd name="T73" fmla="*/ 719 h 1305"/>
                  <a:gd name="T74" fmla="*/ 42 w 407"/>
                  <a:gd name="T75" fmla="*/ 622 h 1305"/>
                  <a:gd name="T76" fmla="*/ 80 w 407"/>
                  <a:gd name="T77" fmla="*/ 533 h 1305"/>
                  <a:gd name="T78" fmla="*/ 133 w 407"/>
                  <a:gd name="T79" fmla="*/ 454 h 1305"/>
                  <a:gd name="T80" fmla="*/ 179 w 407"/>
                  <a:gd name="T81" fmla="*/ 405 h 1305"/>
                  <a:gd name="T82" fmla="*/ 196 w 407"/>
                  <a:gd name="T83" fmla="*/ 376 h 1305"/>
                  <a:gd name="T84" fmla="*/ 202 w 407"/>
                  <a:gd name="T85" fmla="*/ 354 h 1305"/>
                  <a:gd name="T86" fmla="*/ 199 w 407"/>
                  <a:gd name="T87" fmla="*/ 322 h 1305"/>
                  <a:gd name="T88" fmla="*/ 180 w 407"/>
                  <a:gd name="T89" fmla="*/ 275 h 1305"/>
                  <a:gd name="T90" fmla="*/ 151 w 407"/>
                  <a:gd name="T91" fmla="*/ 234 h 1305"/>
                  <a:gd name="T92" fmla="*/ 122 w 407"/>
                  <a:gd name="T93" fmla="*/ 201 h 1305"/>
                  <a:gd name="T94" fmla="*/ 102 w 407"/>
                  <a:gd name="T95" fmla="*/ 181 h 1305"/>
                  <a:gd name="T96" fmla="*/ 73 w 407"/>
                  <a:gd name="T97" fmla="*/ 144 h 1305"/>
                  <a:gd name="T98" fmla="*/ 65 w 407"/>
                  <a:gd name="T99" fmla="*/ 101 h 1305"/>
                  <a:gd name="T100" fmla="*/ 76 w 407"/>
                  <a:gd name="T101" fmla="*/ 57 h 1305"/>
                  <a:gd name="T102" fmla="*/ 105 w 407"/>
                  <a:gd name="T103" fmla="*/ 21 h 1305"/>
                  <a:gd name="T104" fmla="*/ 146 w 407"/>
                  <a:gd name="T105" fmla="*/ 3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7" h="1305">
                    <a:moveTo>
                      <a:pt x="169" y="0"/>
                    </a:moveTo>
                    <a:lnTo>
                      <a:pt x="191" y="3"/>
                    </a:lnTo>
                    <a:lnTo>
                      <a:pt x="212" y="11"/>
                    </a:lnTo>
                    <a:lnTo>
                      <a:pt x="232" y="24"/>
                    </a:lnTo>
                    <a:lnTo>
                      <a:pt x="238" y="29"/>
                    </a:lnTo>
                    <a:lnTo>
                      <a:pt x="249" y="39"/>
                    </a:lnTo>
                    <a:lnTo>
                      <a:pt x="261" y="52"/>
                    </a:lnTo>
                    <a:lnTo>
                      <a:pt x="278" y="68"/>
                    </a:lnTo>
                    <a:lnTo>
                      <a:pt x="295" y="88"/>
                    </a:lnTo>
                    <a:lnTo>
                      <a:pt x="314" y="111"/>
                    </a:lnTo>
                    <a:lnTo>
                      <a:pt x="333" y="136"/>
                    </a:lnTo>
                    <a:lnTo>
                      <a:pt x="351" y="164"/>
                    </a:lnTo>
                    <a:lnTo>
                      <a:pt x="368" y="195"/>
                    </a:lnTo>
                    <a:lnTo>
                      <a:pt x="383" y="228"/>
                    </a:lnTo>
                    <a:lnTo>
                      <a:pt x="395" y="263"/>
                    </a:lnTo>
                    <a:lnTo>
                      <a:pt x="403" y="300"/>
                    </a:lnTo>
                    <a:lnTo>
                      <a:pt x="407" y="338"/>
                    </a:lnTo>
                    <a:lnTo>
                      <a:pt x="407" y="363"/>
                    </a:lnTo>
                    <a:lnTo>
                      <a:pt x="404" y="388"/>
                    </a:lnTo>
                    <a:lnTo>
                      <a:pt x="398" y="416"/>
                    </a:lnTo>
                    <a:lnTo>
                      <a:pt x="389" y="445"/>
                    </a:lnTo>
                    <a:lnTo>
                      <a:pt x="376" y="476"/>
                    </a:lnTo>
                    <a:lnTo>
                      <a:pt x="358" y="508"/>
                    </a:lnTo>
                    <a:lnTo>
                      <a:pt x="335" y="539"/>
                    </a:lnTo>
                    <a:lnTo>
                      <a:pt x="304" y="570"/>
                    </a:lnTo>
                    <a:lnTo>
                      <a:pt x="282" y="595"/>
                    </a:lnTo>
                    <a:lnTo>
                      <a:pt x="264" y="625"/>
                    </a:lnTo>
                    <a:lnTo>
                      <a:pt x="246" y="661"/>
                    </a:lnTo>
                    <a:lnTo>
                      <a:pt x="231" y="700"/>
                    </a:lnTo>
                    <a:lnTo>
                      <a:pt x="220" y="744"/>
                    </a:lnTo>
                    <a:lnTo>
                      <a:pt x="210" y="791"/>
                    </a:lnTo>
                    <a:lnTo>
                      <a:pt x="205" y="839"/>
                    </a:lnTo>
                    <a:lnTo>
                      <a:pt x="203" y="889"/>
                    </a:lnTo>
                    <a:lnTo>
                      <a:pt x="205" y="939"/>
                    </a:lnTo>
                    <a:lnTo>
                      <a:pt x="208" y="977"/>
                    </a:lnTo>
                    <a:lnTo>
                      <a:pt x="214" y="1011"/>
                    </a:lnTo>
                    <a:lnTo>
                      <a:pt x="221" y="1039"/>
                    </a:lnTo>
                    <a:lnTo>
                      <a:pt x="228" y="1062"/>
                    </a:lnTo>
                    <a:lnTo>
                      <a:pt x="236" y="1081"/>
                    </a:lnTo>
                    <a:lnTo>
                      <a:pt x="243" y="1093"/>
                    </a:lnTo>
                    <a:lnTo>
                      <a:pt x="249" y="1102"/>
                    </a:lnTo>
                    <a:lnTo>
                      <a:pt x="274" y="1109"/>
                    </a:lnTo>
                    <a:lnTo>
                      <a:pt x="296" y="1121"/>
                    </a:lnTo>
                    <a:lnTo>
                      <a:pt x="315" y="1139"/>
                    </a:lnTo>
                    <a:lnTo>
                      <a:pt x="328" y="1160"/>
                    </a:lnTo>
                    <a:lnTo>
                      <a:pt x="336" y="1184"/>
                    </a:lnTo>
                    <a:lnTo>
                      <a:pt x="338" y="1210"/>
                    </a:lnTo>
                    <a:lnTo>
                      <a:pt x="332" y="1235"/>
                    </a:lnTo>
                    <a:lnTo>
                      <a:pt x="322" y="1258"/>
                    </a:lnTo>
                    <a:lnTo>
                      <a:pt x="306" y="1278"/>
                    </a:lnTo>
                    <a:lnTo>
                      <a:pt x="285" y="1292"/>
                    </a:lnTo>
                    <a:lnTo>
                      <a:pt x="261" y="1301"/>
                    </a:lnTo>
                    <a:lnTo>
                      <a:pt x="236" y="1305"/>
                    </a:lnTo>
                    <a:lnTo>
                      <a:pt x="229" y="1305"/>
                    </a:lnTo>
                    <a:lnTo>
                      <a:pt x="214" y="1304"/>
                    </a:lnTo>
                    <a:lnTo>
                      <a:pt x="198" y="1300"/>
                    </a:lnTo>
                    <a:lnTo>
                      <a:pt x="180" y="1295"/>
                    </a:lnTo>
                    <a:lnTo>
                      <a:pt x="162" y="1287"/>
                    </a:lnTo>
                    <a:lnTo>
                      <a:pt x="142" y="1277"/>
                    </a:lnTo>
                    <a:lnTo>
                      <a:pt x="123" y="1263"/>
                    </a:lnTo>
                    <a:lnTo>
                      <a:pt x="104" y="1244"/>
                    </a:lnTo>
                    <a:lnTo>
                      <a:pt x="85" y="1222"/>
                    </a:lnTo>
                    <a:lnTo>
                      <a:pt x="66" y="1197"/>
                    </a:lnTo>
                    <a:lnTo>
                      <a:pt x="50" y="1164"/>
                    </a:lnTo>
                    <a:lnTo>
                      <a:pt x="34" y="1127"/>
                    </a:lnTo>
                    <a:lnTo>
                      <a:pt x="23" y="1091"/>
                    </a:lnTo>
                    <a:lnTo>
                      <a:pt x="14" y="1052"/>
                    </a:lnTo>
                    <a:lnTo>
                      <a:pt x="7" y="1009"/>
                    </a:lnTo>
                    <a:lnTo>
                      <a:pt x="2" y="964"/>
                    </a:lnTo>
                    <a:lnTo>
                      <a:pt x="0" y="916"/>
                    </a:lnTo>
                    <a:lnTo>
                      <a:pt x="0" y="868"/>
                    </a:lnTo>
                    <a:lnTo>
                      <a:pt x="2" y="819"/>
                    </a:lnTo>
                    <a:lnTo>
                      <a:pt x="8" y="769"/>
                    </a:lnTo>
                    <a:lnTo>
                      <a:pt x="16" y="719"/>
                    </a:lnTo>
                    <a:lnTo>
                      <a:pt x="28" y="670"/>
                    </a:lnTo>
                    <a:lnTo>
                      <a:pt x="42" y="622"/>
                    </a:lnTo>
                    <a:lnTo>
                      <a:pt x="59" y="576"/>
                    </a:lnTo>
                    <a:lnTo>
                      <a:pt x="80" y="533"/>
                    </a:lnTo>
                    <a:lnTo>
                      <a:pt x="105" y="492"/>
                    </a:lnTo>
                    <a:lnTo>
                      <a:pt x="133" y="454"/>
                    </a:lnTo>
                    <a:lnTo>
                      <a:pt x="164" y="422"/>
                    </a:lnTo>
                    <a:lnTo>
                      <a:pt x="179" y="405"/>
                    </a:lnTo>
                    <a:lnTo>
                      <a:pt x="189" y="390"/>
                    </a:lnTo>
                    <a:lnTo>
                      <a:pt x="196" y="376"/>
                    </a:lnTo>
                    <a:lnTo>
                      <a:pt x="201" y="365"/>
                    </a:lnTo>
                    <a:lnTo>
                      <a:pt x="202" y="354"/>
                    </a:lnTo>
                    <a:lnTo>
                      <a:pt x="202" y="345"/>
                    </a:lnTo>
                    <a:lnTo>
                      <a:pt x="199" y="322"/>
                    </a:lnTo>
                    <a:lnTo>
                      <a:pt x="192" y="299"/>
                    </a:lnTo>
                    <a:lnTo>
                      <a:pt x="180" y="275"/>
                    </a:lnTo>
                    <a:lnTo>
                      <a:pt x="166" y="253"/>
                    </a:lnTo>
                    <a:lnTo>
                      <a:pt x="151" y="234"/>
                    </a:lnTo>
                    <a:lnTo>
                      <a:pt x="136" y="216"/>
                    </a:lnTo>
                    <a:lnTo>
                      <a:pt x="122" y="201"/>
                    </a:lnTo>
                    <a:lnTo>
                      <a:pt x="110" y="188"/>
                    </a:lnTo>
                    <a:lnTo>
                      <a:pt x="102" y="181"/>
                    </a:lnTo>
                    <a:lnTo>
                      <a:pt x="85" y="164"/>
                    </a:lnTo>
                    <a:lnTo>
                      <a:pt x="73" y="144"/>
                    </a:lnTo>
                    <a:lnTo>
                      <a:pt x="66" y="123"/>
                    </a:lnTo>
                    <a:lnTo>
                      <a:pt x="65" y="101"/>
                    </a:lnTo>
                    <a:lnTo>
                      <a:pt x="68" y="78"/>
                    </a:lnTo>
                    <a:lnTo>
                      <a:pt x="76" y="57"/>
                    </a:lnTo>
                    <a:lnTo>
                      <a:pt x="88" y="38"/>
                    </a:lnTo>
                    <a:lnTo>
                      <a:pt x="105" y="21"/>
                    </a:lnTo>
                    <a:lnTo>
                      <a:pt x="124" y="10"/>
                    </a:lnTo>
                    <a:lnTo>
                      <a:pt x="146" y="3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7279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2135887" y="1333500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6581395" y="1333500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70252" y="1470660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712077" y="1470660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270252" y="5029200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270252" y="5486400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18555" y="5029200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18555" y="5486400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270252" y="6026512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718555" y="6026512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486067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269" y="6580189"/>
            <a:ext cx="6333956" cy="193675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panose="020B0604020202020204" pitchFamily="34" charset="0"/>
              </a:rPr>
              <a:t>Proprietary &amp; Confidential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1094316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7754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0" y="3384000"/>
            <a:ext cx="12192000" cy="1188000"/>
          </a:xfrm>
          <a:solidFill>
            <a:schemeClr val="tx2"/>
          </a:solidFill>
        </p:spPr>
        <p:txBody>
          <a:bodyPr lIns="611976" rIns="179993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623889" y="4850356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5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68" indent="-179381">
              <a:spcAft>
                <a:spcPts val="0"/>
              </a:spcAft>
              <a:defRPr/>
            </a:lvl3pPr>
            <a:lvl4pPr marL="361936" indent="-179381">
              <a:defRPr/>
            </a:lvl4pPr>
            <a:lvl5pPr marL="542904" indent="-179381">
              <a:defRPr/>
            </a:lvl5pPr>
            <a:lvl6pPr marL="714347" indent="-179381">
              <a:defRPr/>
            </a:lvl6pPr>
            <a:lvl7pPr marL="895314" indent="-160332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10" name="TextBox 37"/>
          <p:cNvSpPr txBox="1">
            <a:spLocks noChangeArrowheads="1"/>
          </p:cNvSpPr>
          <p:nvPr userDrawn="1"/>
        </p:nvSpPr>
        <p:spPr bwMode="auto">
          <a:xfrm>
            <a:off x="10502903" y="1111254"/>
            <a:ext cx="1536700" cy="108362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4" rIns="18033" bIns="10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6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600">
                <a:solidFill>
                  <a:schemeClr val="bg1"/>
                </a:solidFill>
                <a:cs typeface="Arial" charset="0"/>
              </a:rPr>
            </a:br>
            <a:r>
              <a:rPr lang="en-GB" altLang="en-US" sz="6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1" name="TextBox 38"/>
          <p:cNvSpPr txBox="1">
            <a:spLocks noChangeArrowheads="1"/>
          </p:cNvSpPr>
          <p:nvPr userDrawn="1"/>
        </p:nvSpPr>
        <p:spPr bwMode="auto">
          <a:xfrm>
            <a:off x="171451" y="1111254"/>
            <a:ext cx="1536700" cy="108362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4" rIns="18033" bIns="10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6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600">
                <a:solidFill>
                  <a:schemeClr val="bg1"/>
                </a:solidFill>
                <a:cs typeface="Arial" charset="0"/>
              </a:rPr>
            </a:br>
            <a:r>
              <a:rPr lang="en-GB" altLang="en-US" sz="6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42900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363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13" name="Group 39"/>
          <p:cNvGrpSpPr>
            <a:grpSpLocks/>
          </p:cNvGrpSpPr>
          <p:nvPr userDrawn="1"/>
        </p:nvGrpSpPr>
        <p:grpSpPr bwMode="white">
          <a:xfrm>
            <a:off x="-753534" y="1"/>
            <a:ext cx="654051" cy="6865938"/>
            <a:chOff x="-565302" y="0"/>
            <a:chExt cx="490967" cy="6865432"/>
          </a:xfrm>
        </p:grpSpPr>
        <p:sp>
          <p:nvSpPr>
            <p:cNvPr id="14" name="Rectangle 1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43"/>
            <p:cNvSpPr txBox="1">
              <a:spLocks noChangeArrowheads="1"/>
            </p:cNvSpPr>
            <p:nvPr userDrawn="1"/>
          </p:nvSpPr>
          <p:spPr bwMode="white">
            <a:xfrm>
              <a:off x="-536401" y="1028624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8" name="TextBox 44"/>
            <p:cNvSpPr txBox="1">
              <a:spLocks noChangeArrowheads="1"/>
            </p:cNvSpPr>
            <p:nvPr userDrawn="1"/>
          </p:nvSpPr>
          <p:spPr bwMode="white">
            <a:xfrm>
              <a:off x="-536401" y="2182652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9" name="TextBox 45"/>
            <p:cNvSpPr txBox="1">
              <a:spLocks noChangeArrowheads="1"/>
            </p:cNvSpPr>
            <p:nvPr userDrawn="1"/>
          </p:nvSpPr>
          <p:spPr bwMode="white">
            <a:xfrm>
              <a:off x="-536401" y="4463721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 userDrawn="1"/>
          </p:nvSpPr>
          <p:spPr bwMode="white">
            <a:xfrm>
              <a:off x="-536401" y="5601875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1" name="TextBox 47"/>
            <p:cNvSpPr txBox="1">
              <a:spLocks noChangeArrowheads="1"/>
            </p:cNvSpPr>
            <p:nvPr userDrawn="1"/>
          </p:nvSpPr>
          <p:spPr bwMode="white">
            <a:xfrm>
              <a:off x="-536401" y="1611194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2" name="TextBox 48"/>
            <p:cNvSpPr txBox="1">
              <a:spLocks noChangeArrowheads="1"/>
            </p:cNvSpPr>
            <p:nvPr userDrawn="1"/>
          </p:nvSpPr>
          <p:spPr bwMode="white">
            <a:xfrm>
              <a:off x="-536401" y="5049465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3" name="TextBox 49"/>
            <p:cNvSpPr txBox="1">
              <a:spLocks noChangeArrowheads="1"/>
            </p:cNvSpPr>
            <p:nvPr userDrawn="1"/>
          </p:nvSpPr>
          <p:spPr bwMode="white">
            <a:xfrm>
              <a:off x="-536401" y="3338267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7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5"/>
          <p:cNvSpPr txBox="1">
            <a:spLocks noChangeArrowheads="1"/>
          </p:cNvSpPr>
          <p:nvPr userDrawn="1"/>
        </p:nvSpPr>
        <p:spPr bwMode="auto">
          <a:xfrm>
            <a:off x="988241" y="6630992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chemeClr val="bg2"/>
                </a:solidFill>
                <a:cs typeface="+mn-cs"/>
              </a:rPr>
              <a:t>Johnson Controls  —</a:t>
            </a:r>
            <a:endParaRPr lang="en-GB" sz="6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5521" y="658018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US"/>
              <a:t>Proprietary &amp; Confidential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0220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521079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595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Confidential and Proprietary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7025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99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76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2684" y="228600"/>
            <a:ext cx="9495657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13236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18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7885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4358640" y="1333500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93007" y="1470660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493007" y="5029200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493007" y="5486400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3007" y="6007462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91749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4001742" y="789345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7885754" y="809067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6107" y="926505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016436" y="946227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136107" y="4485045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136107" y="4942245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8022914" y="4504767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022914" y="4961967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136107" y="5482357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022914" y="5502079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318184" y="789345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52549" y="926505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2549" y="4485045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452549" y="4942245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52549" y="5482357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825611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2135887" y="1333500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6581395" y="1333500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70252" y="1470660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712077" y="1470660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270252" y="5029200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270252" y="5486400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18555" y="5029200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18555" y="5486400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270252" y="6026512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718555" y="6026512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447610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4001742" y="789345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7885754" y="809067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6107" y="926505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016436" y="946227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136107" y="4485045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136107" y="4942245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8022914" y="4504767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022914" y="4961967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136107" y="5482357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022914" y="5502079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318184" y="789345"/>
            <a:ext cx="3474720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52549" y="926505"/>
            <a:ext cx="3200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2549" y="4485045"/>
            <a:ext cx="3200400" cy="381000"/>
          </a:xfrm>
        </p:spPr>
        <p:txBody>
          <a:bodyPr wrap="none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452549" y="4942245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52549" y="5482357"/>
            <a:ext cx="3200400" cy="38100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351436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2297" y="0"/>
            <a:ext cx="4114800" cy="593907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38979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 bwMode="ltGray">
          <a:xfrm>
            <a:off x="0" y="3074991"/>
            <a:ext cx="667512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prstClr val="white"/>
                </a:solidFill>
              </a:rPr>
              <a:t>Initiative  Updates</a:t>
            </a:r>
          </a:p>
        </p:txBody>
      </p:sp>
    </p:spTree>
    <p:extLst>
      <p:ext uri="{BB962C8B-B14F-4D97-AF65-F5344CB8AC3E}">
        <p14:creationId xmlns:p14="http://schemas.microsoft.com/office/powerpoint/2010/main" val="373451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 bwMode="ltGray">
          <a:xfrm>
            <a:off x="0" y="3074991"/>
            <a:ext cx="601472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prstClr val="white"/>
                </a:solidFill>
              </a:rPr>
              <a:t>Team  Updates</a:t>
            </a:r>
          </a:p>
        </p:txBody>
      </p:sp>
    </p:spTree>
    <p:extLst>
      <p:ext uri="{BB962C8B-B14F-4D97-AF65-F5344CB8AC3E}">
        <p14:creationId xmlns:p14="http://schemas.microsoft.com/office/powerpoint/2010/main" val="161985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et Ready 2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792" y="0"/>
            <a:ext cx="796820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ltGray">
          <a:xfrm>
            <a:off x="0" y="1600200"/>
            <a:ext cx="4953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626533" y="1333501"/>
            <a:ext cx="3945467" cy="144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6500">
                <a:solidFill>
                  <a:prstClr val="white"/>
                </a:solidFill>
              </a:rPr>
              <a:t>Get ready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626533" y="2724150"/>
            <a:ext cx="4174067" cy="4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prstClr val="white"/>
                </a:solidFill>
              </a:rPr>
              <a:t>to actively participate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8172" y="3886200"/>
            <a:ext cx="4116229" cy="18288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100" baseline="0">
                <a:solidFill>
                  <a:schemeClr val="bg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Placeholder text</a:t>
            </a:r>
          </a:p>
        </p:txBody>
      </p:sp>
    </p:spTree>
    <p:extLst>
      <p:ext uri="{BB962C8B-B14F-4D97-AF65-F5344CB8AC3E}">
        <p14:creationId xmlns:p14="http://schemas.microsoft.com/office/powerpoint/2010/main" val="12274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ll Multiple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0265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379356"/>
            <a:ext cx="5410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638177" y="4468256"/>
            <a:ext cx="38576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 sz="5400">
                <a:solidFill>
                  <a:prstClr val="white"/>
                </a:solidFill>
              </a:rPr>
              <a:t>Poll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584200"/>
            <a:ext cx="5943600" cy="1028700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[Type a question here that allows for a multiple answers]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854201"/>
            <a:ext cx="5943600" cy="3860800"/>
          </a:xfrm>
        </p:spPr>
        <p:txBody>
          <a:bodyPr>
            <a:noAutofit/>
          </a:bodyPr>
          <a:lstStyle>
            <a:lvl1pPr marL="457182" marR="0" indent="-457182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Tx/>
              <a:buFont typeface="+mj-lt"/>
              <a:buAutoNum type="alphaLcPeriod"/>
              <a:tabLst/>
              <a:defRPr sz="1800"/>
            </a:lvl1pPr>
            <a:lvl2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2pPr>
            <a:lvl3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3pPr>
            <a:lvl4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4pPr>
            <a:lvl5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5pPr>
            <a:lvl6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6pPr>
            <a:lvl7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7pPr>
            <a:lvl8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8pPr>
            <a:lvl9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9pPr>
          </a:lstStyle>
          <a:p>
            <a:pPr fontAlgn="auto"/>
            <a:r>
              <a:rPr lang="en-US"/>
              <a:t>[answer] Press Enter before typing each additional answer</a:t>
            </a:r>
          </a:p>
        </p:txBody>
      </p:sp>
    </p:spTree>
    <p:extLst>
      <p:ext uri="{BB962C8B-B14F-4D97-AF65-F5344CB8AC3E}">
        <p14:creationId xmlns:p14="http://schemas.microsoft.com/office/powerpoint/2010/main" val="214478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ussion 1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" y="8001"/>
            <a:ext cx="12191617" cy="40690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-1" y="3889829"/>
            <a:ext cx="4909869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3889829"/>
            <a:ext cx="47193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>
                    <a:lumMod val="95000"/>
                  </a:prstClr>
                </a:solidFill>
              </a:rPr>
              <a:t>Program Updates</a:t>
            </a:r>
          </a:p>
        </p:txBody>
      </p:sp>
    </p:spTree>
    <p:extLst>
      <p:ext uri="{BB962C8B-B14F-4D97-AF65-F5344CB8AC3E}">
        <p14:creationId xmlns:p14="http://schemas.microsoft.com/office/powerpoint/2010/main" val="2266577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cussion 1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" y="8001"/>
            <a:ext cx="12191617" cy="40690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-1" y="3889829"/>
            <a:ext cx="4909869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3889829"/>
            <a:ext cx="47193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>
                    <a:lumMod val="95000"/>
                  </a:prstClr>
                </a:solidFill>
              </a:rPr>
              <a:t>SFDC Update</a:t>
            </a:r>
          </a:p>
        </p:txBody>
      </p:sp>
    </p:spTree>
    <p:extLst>
      <p:ext uri="{BB962C8B-B14F-4D97-AF65-F5344CB8AC3E}">
        <p14:creationId xmlns:p14="http://schemas.microsoft.com/office/powerpoint/2010/main" val="3003007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edback 1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028406"/>
            <a:ext cx="9144000" cy="927894"/>
          </a:xfr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Insert question if appropriate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12192000" cy="41044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invGray">
          <a:xfrm>
            <a:off x="0" y="3889829"/>
            <a:ext cx="4639573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171450" y="3889829"/>
            <a:ext cx="463957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>
                    <a:lumMod val="95000"/>
                  </a:prstClr>
                </a:solidFill>
              </a:rPr>
              <a:t>Marketing Updates</a:t>
            </a:r>
          </a:p>
        </p:txBody>
      </p:sp>
    </p:spTree>
    <p:extLst>
      <p:ext uri="{BB962C8B-B14F-4D97-AF65-F5344CB8AC3E}">
        <p14:creationId xmlns:p14="http://schemas.microsoft.com/office/powerpoint/2010/main" val="652959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2297" y="0"/>
            <a:ext cx="4114800" cy="593907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913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out Sessions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2"/>
          <p:cNvSpPr txBox="1">
            <a:spLocks/>
          </p:cNvSpPr>
          <p:nvPr/>
        </p:nvSpPr>
        <p:spPr>
          <a:xfrm>
            <a:off x="4400669" y="2678784"/>
            <a:ext cx="6572131" cy="9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 sz="6000">
                <a:solidFill>
                  <a:prstClr val="white"/>
                </a:solidFill>
              </a:rPr>
              <a:t>Breakout session</a:t>
            </a: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4432420" y="2299745"/>
            <a:ext cx="6572131" cy="5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00671" y="3962400"/>
            <a:ext cx="6248400" cy="1754188"/>
          </a:xfrm>
        </p:spPr>
        <p:txBody>
          <a:bodyPr wrap="square" anchor="t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[Type instructions for activity if appropriate]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" name="Paired discussion"/>
          <p:cNvGrpSpPr/>
          <p:nvPr userDrawn="1"/>
        </p:nvGrpSpPr>
        <p:grpSpPr>
          <a:xfrm>
            <a:off x="2662578" y="2281579"/>
            <a:ext cx="766423" cy="766422"/>
            <a:chOff x="6127254" y="2202852"/>
            <a:chExt cx="766422" cy="766422"/>
          </a:xfrm>
        </p:grpSpPr>
        <p:sp>
          <p:nvSpPr>
            <p:cNvPr id="38" name="Oval 37"/>
            <p:cNvSpPr/>
            <p:nvPr/>
          </p:nvSpPr>
          <p:spPr bwMode="black">
            <a:xfrm>
              <a:off x="6127254" y="22028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Oval Callout 38"/>
            <p:cNvSpPr/>
            <p:nvPr/>
          </p:nvSpPr>
          <p:spPr bwMode="auto">
            <a:xfrm flipV="1">
              <a:off x="6384086" y="2287737"/>
              <a:ext cx="252759" cy="216936"/>
            </a:xfrm>
            <a:prstGeom prst="wedgeEllipseCallout">
              <a:avLst>
                <a:gd name="adj1" fmla="val 3421"/>
                <a:gd name="adj2" fmla="val -73598"/>
              </a:avLst>
            </a:prstGeom>
            <a:noFill/>
            <a:ln w="22225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 bwMode="black">
            <a:xfrm>
              <a:off x="6270848" y="2545089"/>
              <a:ext cx="497735" cy="234978"/>
              <a:chOff x="1193797" y="868129"/>
              <a:chExt cx="497735" cy="234978"/>
            </a:xfrm>
          </p:grpSpPr>
          <p:sp>
            <p:nvSpPr>
              <p:cNvPr id="41" name="Freeform 40"/>
              <p:cNvSpPr/>
              <p:nvPr/>
            </p:nvSpPr>
            <p:spPr bwMode="black">
              <a:xfrm>
                <a:off x="1459101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black">
              <a:xfrm>
                <a:off x="1193797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673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ou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624421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6" tIns="45719" rIns="91436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[Breakout session instructions]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9" y="1524000"/>
            <a:ext cx="7300381" cy="4497389"/>
          </a:xfrm>
        </p:spPr>
        <p:txBody>
          <a:bodyPr/>
          <a:lstStyle>
            <a:lvl1pPr marL="342886" indent="-342886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100"/>
            </a:lvl1pPr>
            <a:lvl2pPr marL="700060" indent="-342886">
              <a:buFont typeface="+mj-lt"/>
              <a:buAutoNum type="arabicPeriod"/>
              <a:defRPr sz="1800"/>
            </a:lvl2pPr>
            <a:lvl3pPr marL="966749" indent="-342886">
              <a:buFont typeface="+mj-lt"/>
              <a:buAutoNum type="arabicPeriod"/>
              <a:defRPr sz="15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[Insert step]</a:t>
            </a:r>
            <a:endParaRPr lang="en-GB"/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9742889" y="2597150"/>
            <a:ext cx="2073524" cy="2984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en-US" sz="2100">
                <a:solidFill>
                  <a:prstClr val="black"/>
                </a:solidFill>
              </a:rPr>
              <a:t>Total time:</a:t>
            </a:r>
            <a:endParaRPr lang="en-US" sz="2100" b="1">
              <a:solidFill>
                <a:srgbClr val="10CF9B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952143" y="2900680"/>
            <a:ext cx="1665183" cy="37719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1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XX minutes</a:t>
            </a:r>
          </a:p>
        </p:txBody>
      </p:sp>
      <p:grpSp>
        <p:nvGrpSpPr>
          <p:cNvPr id="13" name="Stopwatch"/>
          <p:cNvGrpSpPr/>
          <p:nvPr userDrawn="1"/>
        </p:nvGrpSpPr>
        <p:grpSpPr>
          <a:xfrm>
            <a:off x="10419329" y="1551316"/>
            <a:ext cx="766423" cy="766422"/>
            <a:chOff x="7113229" y="3790352"/>
            <a:chExt cx="766422" cy="766422"/>
          </a:xfrm>
        </p:grpSpPr>
        <p:sp>
          <p:nvSpPr>
            <p:cNvPr id="14" name="Oval 13"/>
            <p:cNvSpPr/>
            <p:nvPr/>
          </p:nvSpPr>
          <p:spPr bwMode="auto">
            <a:xfrm>
              <a:off x="7113229" y="37903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75459" y="3886586"/>
              <a:ext cx="443873" cy="545379"/>
              <a:chOff x="5020705" y="3838058"/>
              <a:chExt cx="557977" cy="685577"/>
            </a:xfrm>
            <a:solidFill>
              <a:schemeClr val="accent2"/>
            </a:solidFill>
          </p:grpSpPr>
          <p:sp>
            <p:nvSpPr>
              <p:cNvPr id="16" name="Freeform 338"/>
              <p:cNvSpPr>
                <a:spLocks noEditPoints="1"/>
              </p:cNvSpPr>
              <p:nvPr/>
            </p:nvSpPr>
            <p:spPr bwMode="auto">
              <a:xfrm>
                <a:off x="5236975" y="4028376"/>
                <a:ext cx="125437" cy="278989"/>
              </a:xfrm>
              <a:custGeom>
                <a:avLst/>
                <a:gdLst>
                  <a:gd name="T0" fmla="*/ 24 w 40"/>
                  <a:gd name="T1" fmla="*/ 48 h 88"/>
                  <a:gd name="T2" fmla="*/ 24 w 40"/>
                  <a:gd name="T3" fmla="*/ 4 h 88"/>
                  <a:gd name="T4" fmla="*/ 20 w 40"/>
                  <a:gd name="T5" fmla="*/ 0 h 88"/>
                  <a:gd name="T6" fmla="*/ 16 w 40"/>
                  <a:gd name="T7" fmla="*/ 4 h 88"/>
                  <a:gd name="T8" fmla="*/ 16 w 40"/>
                  <a:gd name="T9" fmla="*/ 48 h 88"/>
                  <a:gd name="T10" fmla="*/ 0 w 40"/>
                  <a:gd name="T11" fmla="*/ 68 h 88"/>
                  <a:gd name="T12" fmla="*/ 20 w 40"/>
                  <a:gd name="T13" fmla="*/ 88 h 88"/>
                  <a:gd name="T14" fmla="*/ 40 w 40"/>
                  <a:gd name="T15" fmla="*/ 68 h 88"/>
                  <a:gd name="T16" fmla="*/ 24 w 40"/>
                  <a:gd name="T17" fmla="*/ 48 h 88"/>
                  <a:gd name="T18" fmla="*/ 20 w 40"/>
                  <a:gd name="T19" fmla="*/ 80 h 88"/>
                  <a:gd name="T20" fmla="*/ 8 w 40"/>
                  <a:gd name="T21" fmla="*/ 68 h 88"/>
                  <a:gd name="T22" fmla="*/ 20 w 40"/>
                  <a:gd name="T23" fmla="*/ 56 h 88"/>
                  <a:gd name="T24" fmla="*/ 32 w 40"/>
                  <a:gd name="T25" fmla="*/ 68 h 88"/>
                  <a:gd name="T26" fmla="*/ 20 w 40"/>
                  <a:gd name="T2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88">
                    <a:moveTo>
                      <a:pt x="24" y="48"/>
                    </a:move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18" y="0"/>
                      <a:pt x="16" y="2"/>
                      <a:pt x="16" y="4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" y="50"/>
                      <a:pt x="0" y="5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31" y="88"/>
                      <a:pt x="40" y="79"/>
                      <a:pt x="40" y="68"/>
                    </a:cubicBezTo>
                    <a:cubicBezTo>
                      <a:pt x="40" y="58"/>
                      <a:pt x="33" y="50"/>
                      <a:pt x="24" y="48"/>
                    </a:cubicBezTo>
                    <a:close/>
                    <a:moveTo>
                      <a:pt x="20" y="80"/>
                    </a:moveTo>
                    <a:cubicBezTo>
                      <a:pt x="13" y="80"/>
                      <a:pt x="8" y="75"/>
                      <a:pt x="8" y="68"/>
                    </a:cubicBezTo>
                    <a:cubicBezTo>
                      <a:pt x="8" y="61"/>
                      <a:pt x="13" y="56"/>
                      <a:pt x="20" y="56"/>
                    </a:cubicBezTo>
                    <a:cubicBezTo>
                      <a:pt x="27" y="56"/>
                      <a:pt x="32" y="61"/>
                      <a:pt x="32" y="68"/>
                    </a:cubicBezTo>
                    <a:cubicBezTo>
                      <a:pt x="32" y="75"/>
                      <a:pt x="27" y="80"/>
                      <a:pt x="20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339"/>
              <p:cNvSpPr>
                <a:spLocks noEditPoints="1"/>
              </p:cNvSpPr>
              <p:nvPr/>
            </p:nvSpPr>
            <p:spPr bwMode="auto">
              <a:xfrm>
                <a:off x="5020705" y="3959169"/>
                <a:ext cx="557977" cy="564466"/>
              </a:xfrm>
              <a:custGeom>
                <a:avLst/>
                <a:gdLst>
                  <a:gd name="T0" fmla="*/ 158 w 176"/>
                  <a:gd name="T1" fmla="*/ 37 h 178"/>
                  <a:gd name="T2" fmla="*/ 159 w 176"/>
                  <a:gd name="T3" fmla="*/ 37 h 178"/>
                  <a:gd name="T4" fmla="*/ 169 w 176"/>
                  <a:gd name="T5" fmla="*/ 26 h 178"/>
                  <a:gd name="T6" fmla="*/ 169 w 176"/>
                  <a:gd name="T7" fmla="*/ 10 h 178"/>
                  <a:gd name="T8" fmla="*/ 164 w 176"/>
                  <a:gd name="T9" fmla="*/ 5 h 178"/>
                  <a:gd name="T10" fmla="*/ 148 w 176"/>
                  <a:gd name="T11" fmla="*/ 5 h 178"/>
                  <a:gd name="T12" fmla="*/ 137 w 176"/>
                  <a:gd name="T13" fmla="*/ 15 h 178"/>
                  <a:gd name="T14" fmla="*/ 136 w 176"/>
                  <a:gd name="T15" fmla="*/ 16 h 178"/>
                  <a:gd name="T16" fmla="*/ 88 w 176"/>
                  <a:gd name="T17" fmla="*/ 2 h 178"/>
                  <a:gd name="T18" fmla="*/ 0 w 176"/>
                  <a:gd name="T19" fmla="*/ 90 h 178"/>
                  <a:gd name="T20" fmla="*/ 88 w 176"/>
                  <a:gd name="T21" fmla="*/ 178 h 178"/>
                  <a:gd name="T22" fmla="*/ 176 w 176"/>
                  <a:gd name="T23" fmla="*/ 90 h 178"/>
                  <a:gd name="T24" fmla="*/ 158 w 176"/>
                  <a:gd name="T25" fmla="*/ 37 h 178"/>
                  <a:gd name="T26" fmla="*/ 143 w 176"/>
                  <a:gd name="T27" fmla="*/ 21 h 178"/>
                  <a:gd name="T28" fmla="*/ 153 w 176"/>
                  <a:gd name="T29" fmla="*/ 10 h 178"/>
                  <a:gd name="T30" fmla="*/ 159 w 176"/>
                  <a:gd name="T31" fmla="*/ 10 h 178"/>
                  <a:gd name="T32" fmla="*/ 164 w 176"/>
                  <a:gd name="T33" fmla="*/ 15 h 178"/>
                  <a:gd name="T34" fmla="*/ 164 w 176"/>
                  <a:gd name="T35" fmla="*/ 21 h 178"/>
                  <a:gd name="T36" fmla="*/ 153 w 176"/>
                  <a:gd name="T37" fmla="*/ 31 h 178"/>
                  <a:gd name="T38" fmla="*/ 143 w 176"/>
                  <a:gd name="T39" fmla="*/ 21 h 178"/>
                  <a:gd name="T40" fmla="*/ 143 w 176"/>
                  <a:gd name="T41" fmla="*/ 21 h 178"/>
                  <a:gd name="T42" fmla="*/ 88 w 176"/>
                  <a:gd name="T43" fmla="*/ 170 h 178"/>
                  <a:gd name="T44" fmla="*/ 8 w 176"/>
                  <a:gd name="T45" fmla="*/ 90 h 178"/>
                  <a:gd name="T46" fmla="*/ 88 w 176"/>
                  <a:gd name="T47" fmla="*/ 10 h 178"/>
                  <a:gd name="T48" fmla="*/ 168 w 176"/>
                  <a:gd name="T49" fmla="*/ 90 h 178"/>
                  <a:gd name="T50" fmla="*/ 88 w 176"/>
                  <a:gd name="T51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178">
                    <a:moveTo>
                      <a:pt x="158" y="37"/>
                    </a:moveTo>
                    <a:cubicBezTo>
                      <a:pt x="158" y="37"/>
                      <a:pt x="159" y="37"/>
                      <a:pt x="159" y="37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4" y="22"/>
                      <a:pt x="174" y="14"/>
                      <a:pt x="169" y="10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0" y="0"/>
                      <a:pt x="152" y="0"/>
                      <a:pt x="148" y="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6"/>
                      <a:pt x="136" y="16"/>
                      <a:pt x="136" y="16"/>
                    </a:cubicBezTo>
                    <a:cubicBezTo>
                      <a:pt x="122" y="7"/>
                      <a:pt x="106" y="2"/>
                      <a:pt x="88" y="2"/>
                    </a:cubicBezTo>
                    <a:cubicBezTo>
                      <a:pt x="39" y="2"/>
                      <a:pt x="0" y="41"/>
                      <a:pt x="0" y="90"/>
                    </a:cubicBezTo>
                    <a:cubicBezTo>
                      <a:pt x="0" y="139"/>
                      <a:pt x="39" y="178"/>
                      <a:pt x="88" y="178"/>
                    </a:cubicBezTo>
                    <a:cubicBezTo>
                      <a:pt x="137" y="178"/>
                      <a:pt x="176" y="139"/>
                      <a:pt x="176" y="90"/>
                    </a:cubicBezTo>
                    <a:cubicBezTo>
                      <a:pt x="176" y="70"/>
                      <a:pt x="169" y="52"/>
                      <a:pt x="158" y="37"/>
                    </a:cubicBezTo>
                    <a:close/>
                    <a:moveTo>
                      <a:pt x="143" y="21"/>
                    </a:moveTo>
                    <a:cubicBezTo>
                      <a:pt x="153" y="10"/>
                      <a:pt x="153" y="10"/>
                      <a:pt x="153" y="10"/>
                    </a:cubicBezTo>
                    <a:cubicBezTo>
                      <a:pt x="155" y="9"/>
                      <a:pt x="157" y="9"/>
                      <a:pt x="159" y="10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5" y="17"/>
                      <a:pt x="165" y="19"/>
                      <a:pt x="164" y="21"/>
                    </a:cubicBezTo>
                    <a:cubicBezTo>
                      <a:pt x="153" y="31"/>
                      <a:pt x="153" y="31"/>
                      <a:pt x="153" y="31"/>
                    </a:cubicBezTo>
                    <a:cubicBezTo>
                      <a:pt x="150" y="27"/>
                      <a:pt x="146" y="24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lose/>
                    <a:moveTo>
                      <a:pt x="88" y="170"/>
                    </a:moveTo>
                    <a:cubicBezTo>
                      <a:pt x="44" y="170"/>
                      <a:pt x="8" y="134"/>
                      <a:pt x="8" y="90"/>
                    </a:cubicBezTo>
                    <a:cubicBezTo>
                      <a:pt x="8" y="46"/>
                      <a:pt x="44" y="10"/>
                      <a:pt x="88" y="10"/>
                    </a:cubicBezTo>
                    <a:cubicBezTo>
                      <a:pt x="132" y="10"/>
                      <a:pt x="168" y="46"/>
                      <a:pt x="168" y="90"/>
                    </a:cubicBezTo>
                    <a:cubicBezTo>
                      <a:pt x="168" y="134"/>
                      <a:pt x="132" y="170"/>
                      <a:pt x="88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340"/>
              <p:cNvSpPr>
                <a:spLocks noEditPoints="1"/>
              </p:cNvSpPr>
              <p:nvPr/>
            </p:nvSpPr>
            <p:spPr bwMode="auto">
              <a:xfrm>
                <a:off x="5211023" y="3838058"/>
                <a:ext cx="177342" cy="101648"/>
              </a:xfrm>
              <a:custGeom>
                <a:avLst/>
                <a:gdLst>
                  <a:gd name="T0" fmla="*/ 12 w 56"/>
                  <a:gd name="T1" fmla="*/ 32 h 32"/>
                  <a:gd name="T2" fmla="*/ 44 w 56"/>
                  <a:gd name="T3" fmla="*/ 32 h 32"/>
                  <a:gd name="T4" fmla="*/ 44 w 56"/>
                  <a:gd name="T5" fmla="*/ 32 h 32"/>
                  <a:gd name="T6" fmla="*/ 56 w 56"/>
                  <a:gd name="T7" fmla="*/ 20 h 32"/>
                  <a:gd name="T8" fmla="*/ 56 w 56"/>
                  <a:gd name="T9" fmla="*/ 16 h 32"/>
                  <a:gd name="T10" fmla="*/ 45 w 56"/>
                  <a:gd name="T11" fmla="*/ 2 h 32"/>
                  <a:gd name="T12" fmla="*/ 11 w 56"/>
                  <a:gd name="T13" fmla="*/ 2 h 32"/>
                  <a:gd name="T14" fmla="*/ 0 w 56"/>
                  <a:gd name="T15" fmla="*/ 16 h 32"/>
                  <a:gd name="T16" fmla="*/ 0 w 56"/>
                  <a:gd name="T17" fmla="*/ 20 h 32"/>
                  <a:gd name="T18" fmla="*/ 12 w 56"/>
                  <a:gd name="T19" fmla="*/ 32 h 32"/>
                  <a:gd name="T20" fmla="*/ 8 w 56"/>
                  <a:gd name="T21" fmla="*/ 16 h 32"/>
                  <a:gd name="T22" fmla="*/ 13 w 56"/>
                  <a:gd name="T23" fmla="*/ 10 h 32"/>
                  <a:gd name="T24" fmla="*/ 28 w 56"/>
                  <a:gd name="T25" fmla="*/ 8 h 32"/>
                  <a:gd name="T26" fmla="*/ 43 w 56"/>
                  <a:gd name="T27" fmla="*/ 10 h 32"/>
                  <a:gd name="T28" fmla="*/ 48 w 56"/>
                  <a:gd name="T29" fmla="*/ 16 h 32"/>
                  <a:gd name="T30" fmla="*/ 48 w 56"/>
                  <a:gd name="T31" fmla="*/ 20 h 32"/>
                  <a:gd name="T32" fmla="*/ 44 w 56"/>
                  <a:gd name="T33" fmla="*/ 24 h 32"/>
                  <a:gd name="T34" fmla="*/ 12 w 56"/>
                  <a:gd name="T35" fmla="*/ 24 h 32"/>
                  <a:gd name="T36" fmla="*/ 8 w 56"/>
                  <a:gd name="T37" fmla="*/ 20 h 32"/>
                  <a:gd name="T38" fmla="*/ 8 w 56"/>
                  <a:gd name="T3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32">
                    <a:moveTo>
                      <a:pt x="12" y="32"/>
                    </a:move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51" y="32"/>
                      <a:pt x="56" y="26"/>
                      <a:pt x="56" y="20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0"/>
                      <a:pt x="51" y="3"/>
                      <a:pt x="45" y="2"/>
                    </a:cubicBezTo>
                    <a:cubicBezTo>
                      <a:pt x="34" y="0"/>
                      <a:pt x="22" y="0"/>
                      <a:pt x="11" y="2"/>
                    </a:cubicBezTo>
                    <a:cubicBezTo>
                      <a:pt x="5" y="3"/>
                      <a:pt x="0" y="10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6"/>
                      <a:pt x="5" y="32"/>
                      <a:pt x="12" y="32"/>
                    </a:cubicBezTo>
                    <a:close/>
                    <a:moveTo>
                      <a:pt x="8" y="16"/>
                    </a:moveTo>
                    <a:cubicBezTo>
                      <a:pt x="8" y="13"/>
                      <a:pt x="10" y="10"/>
                      <a:pt x="13" y="10"/>
                    </a:cubicBezTo>
                    <a:cubicBezTo>
                      <a:pt x="18" y="9"/>
                      <a:pt x="23" y="8"/>
                      <a:pt x="28" y="8"/>
                    </a:cubicBezTo>
                    <a:cubicBezTo>
                      <a:pt x="33" y="8"/>
                      <a:pt x="38" y="9"/>
                      <a:pt x="43" y="10"/>
                    </a:cubicBezTo>
                    <a:cubicBezTo>
                      <a:pt x="46" y="10"/>
                      <a:pt x="48" y="13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2"/>
                      <a:pt x="46" y="24"/>
                      <a:pt x="44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8" y="22"/>
                      <a:pt x="8" y="20"/>
                    </a:cubicBez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341"/>
              <p:cNvSpPr>
                <a:spLocks/>
              </p:cNvSpPr>
              <p:nvPr/>
            </p:nvSpPr>
            <p:spPr bwMode="auto">
              <a:xfrm>
                <a:off x="5072610" y="4231670"/>
                <a:ext cx="49743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342"/>
              <p:cNvSpPr>
                <a:spLocks/>
              </p:cNvSpPr>
              <p:nvPr/>
            </p:nvSpPr>
            <p:spPr bwMode="auto">
              <a:xfrm>
                <a:off x="5477034" y="4231670"/>
                <a:ext cx="51905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343"/>
              <p:cNvSpPr>
                <a:spLocks/>
              </p:cNvSpPr>
              <p:nvPr/>
            </p:nvSpPr>
            <p:spPr bwMode="auto">
              <a:xfrm>
                <a:off x="5286717" y="4421987"/>
                <a:ext cx="25952" cy="51905"/>
              </a:xfrm>
              <a:custGeom>
                <a:avLst/>
                <a:gdLst>
                  <a:gd name="T0" fmla="*/ 4 w 8"/>
                  <a:gd name="T1" fmla="*/ 0 h 16"/>
                  <a:gd name="T2" fmla="*/ 0 w 8"/>
                  <a:gd name="T3" fmla="*/ 4 h 16"/>
                  <a:gd name="T4" fmla="*/ 0 w 8"/>
                  <a:gd name="T5" fmla="*/ 12 h 16"/>
                  <a:gd name="T6" fmla="*/ 4 w 8"/>
                  <a:gd name="T7" fmla="*/ 16 h 16"/>
                  <a:gd name="T8" fmla="*/ 8 w 8"/>
                  <a:gd name="T9" fmla="*/ 12 h 16"/>
                  <a:gd name="T10" fmla="*/ 8 w 8"/>
                  <a:gd name="T11" fmla="*/ 4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6" y="16"/>
                      <a:pt x="8" y="14"/>
                      <a:pt x="8" y="1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9935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tivity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2"/>
          <p:cNvSpPr txBox="1">
            <a:spLocks/>
          </p:cNvSpPr>
          <p:nvPr/>
        </p:nvSpPr>
        <p:spPr>
          <a:xfrm>
            <a:off x="4400669" y="2421782"/>
            <a:ext cx="6572131" cy="13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 sz="6000">
                <a:solidFill>
                  <a:prstClr val="white"/>
                </a:solidFill>
              </a:rPr>
              <a:t>Activity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00671" y="3962400"/>
            <a:ext cx="6248400" cy="1754188"/>
          </a:xfrm>
        </p:spPr>
        <p:txBody>
          <a:bodyPr wrap="square" anchor="t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[Type instructions for activity if appropriate]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Paired practice"/>
          <p:cNvGrpSpPr/>
          <p:nvPr userDrawn="1"/>
        </p:nvGrpSpPr>
        <p:grpSpPr>
          <a:xfrm>
            <a:off x="2662578" y="2286001"/>
            <a:ext cx="766423" cy="766422"/>
            <a:chOff x="609443" y="3790352"/>
            <a:chExt cx="766422" cy="766422"/>
          </a:xfrm>
        </p:grpSpPr>
        <p:grpSp>
          <p:nvGrpSpPr>
            <p:cNvPr id="23" name="Group 22"/>
            <p:cNvGrpSpPr/>
            <p:nvPr/>
          </p:nvGrpSpPr>
          <p:grpSpPr>
            <a:xfrm>
              <a:off x="609443" y="3790352"/>
              <a:ext cx="766422" cy="766422"/>
              <a:chOff x="10380717" y="2454745"/>
              <a:chExt cx="2442023" cy="2442023"/>
            </a:xfrm>
          </p:grpSpPr>
          <p:sp>
            <p:nvSpPr>
              <p:cNvPr id="26" name="Oval 25"/>
              <p:cNvSpPr/>
              <p:nvPr/>
            </p:nvSpPr>
            <p:spPr bwMode="black">
              <a:xfrm>
                <a:off x="10380717" y="2454745"/>
                <a:ext cx="2442023" cy="244202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0883774" y="2868095"/>
                <a:ext cx="1326026" cy="1277661"/>
                <a:chOff x="10883774" y="2868095"/>
                <a:chExt cx="1326026" cy="1277661"/>
              </a:xfrm>
            </p:grpSpPr>
            <p:sp>
              <p:nvSpPr>
                <p:cNvPr id="28" name="Freeform 27"/>
                <p:cNvSpPr/>
                <p:nvPr/>
              </p:nvSpPr>
              <p:spPr bwMode="black">
                <a:xfrm>
                  <a:off x="11525818" y="2868095"/>
                  <a:ext cx="683982" cy="557479"/>
                </a:xfrm>
                <a:custGeom>
                  <a:avLst/>
                  <a:gdLst>
                    <a:gd name="connsiteX0" fmla="*/ 341991 w 683982"/>
                    <a:gd name="connsiteY0" fmla="*/ 0 h 557479"/>
                    <a:gd name="connsiteX1" fmla="*/ 526795 w 683982"/>
                    <a:gd name="connsiteY1" fmla="*/ 184805 h 557479"/>
                    <a:gd name="connsiteX2" fmla="*/ 472667 w 683982"/>
                    <a:gd name="connsiteY2" fmla="*/ 315481 h 557479"/>
                    <a:gd name="connsiteX3" fmla="*/ 445382 w 683982"/>
                    <a:gd name="connsiteY3" fmla="*/ 337994 h 557479"/>
                    <a:gd name="connsiteX4" fmla="*/ 486126 w 683982"/>
                    <a:gd name="connsiteY4" fmla="*/ 350641 h 557479"/>
                    <a:gd name="connsiteX5" fmla="*/ 649044 w 683982"/>
                    <a:gd name="connsiteY5" fmla="*/ 484801 h 557479"/>
                    <a:gd name="connsiteX6" fmla="*/ 683982 w 683982"/>
                    <a:gd name="connsiteY6" fmla="*/ 557479 h 557479"/>
                    <a:gd name="connsiteX7" fmla="*/ 0 w 683982"/>
                    <a:gd name="connsiteY7" fmla="*/ 557479 h 557479"/>
                    <a:gd name="connsiteX8" fmla="*/ 34938 w 683982"/>
                    <a:gd name="connsiteY8" fmla="*/ 484801 h 557479"/>
                    <a:gd name="connsiteX9" fmla="*/ 197856 w 683982"/>
                    <a:gd name="connsiteY9" fmla="*/ 350641 h 557479"/>
                    <a:gd name="connsiteX10" fmla="*/ 238601 w 683982"/>
                    <a:gd name="connsiteY10" fmla="*/ 337994 h 557479"/>
                    <a:gd name="connsiteX11" fmla="*/ 211315 w 683982"/>
                    <a:gd name="connsiteY11" fmla="*/ 315481 h 557479"/>
                    <a:gd name="connsiteX12" fmla="*/ 157187 w 683982"/>
                    <a:gd name="connsiteY12" fmla="*/ 184805 h 557479"/>
                    <a:gd name="connsiteX13" fmla="*/ 341991 w 683982"/>
                    <a:gd name="connsiteY13" fmla="*/ 0 h 55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3982" h="557479">
                      <a:moveTo>
                        <a:pt x="341991" y="0"/>
                      </a:moveTo>
                      <a:cubicBezTo>
                        <a:pt x="444055" y="0"/>
                        <a:pt x="526795" y="82740"/>
                        <a:pt x="526795" y="184805"/>
                      </a:cubicBezTo>
                      <a:cubicBezTo>
                        <a:pt x="526795" y="235837"/>
                        <a:pt x="506110" y="282038"/>
                        <a:pt x="472667" y="315481"/>
                      </a:cubicBezTo>
                      <a:lnTo>
                        <a:pt x="445382" y="337994"/>
                      </a:lnTo>
                      <a:lnTo>
                        <a:pt x="486126" y="350641"/>
                      </a:lnTo>
                      <a:cubicBezTo>
                        <a:pt x="552578" y="378748"/>
                        <a:pt x="609118" y="425702"/>
                        <a:pt x="649044" y="484801"/>
                      </a:cubicBezTo>
                      <a:lnTo>
                        <a:pt x="683982" y="557479"/>
                      </a:lnTo>
                      <a:lnTo>
                        <a:pt x="0" y="557479"/>
                      </a:lnTo>
                      <a:lnTo>
                        <a:pt x="34938" y="484801"/>
                      </a:lnTo>
                      <a:cubicBezTo>
                        <a:pt x="74865" y="425702"/>
                        <a:pt x="131404" y="378748"/>
                        <a:pt x="197856" y="350641"/>
                      </a:cubicBezTo>
                      <a:lnTo>
                        <a:pt x="238601" y="337994"/>
                      </a:lnTo>
                      <a:lnTo>
                        <a:pt x="211315" y="315481"/>
                      </a:lnTo>
                      <a:cubicBezTo>
                        <a:pt x="177872" y="282038"/>
                        <a:pt x="157187" y="235837"/>
                        <a:pt x="157187" y="184805"/>
                      </a:cubicBezTo>
                      <a:cubicBezTo>
                        <a:pt x="157187" y="82740"/>
                        <a:pt x="239927" y="0"/>
                        <a:pt x="341991" y="0"/>
                      </a:cubicBezTo>
                      <a:close/>
                    </a:path>
                  </a:pathLst>
                </a:custGeom>
                <a:noFill/>
                <a:ln w="22225" cap="rnd" cmpd="sng" algn="ctr">
                  <a:solidFill>
                    <a:srgbClr val="00549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endParaRPr kern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black">
                <a:xfrm>
                  <a:off x="10883774" y="3301402"/>
                  <a:ext cx="835202" cy="844354"/>
                </a:xfrm>
                <a:custGeom>
                  <a:avLst/>
                  <a:gdLst>
                    <a:gd name="connsiteX0" fmla="*/ 497270 w 994540"/>
                    <a:gd name="connsiteY0" fmla="*/ 0 h 1005436"/>
                    <a:gd name="connsiteX1" fmla="*/ 745445 w 994540"/>
                    <a:gd name="connsiteY1" fmla="*/ 248175 h 1005436"/>
                    <a:gd name="connsiteX2" fmla="*/ 672756 w 994540"/>
                    <a:gd name="connsiteY2" fmla="*/ 423661 h 1005436"/>
                    <a:gd name="connsiteX3" fmla="*/ 636115 w 994540"/>
                    <a:gd name="connsiteY3" fmla="*/ 453894 h 1005436"/>
                    <a:gd name="connsiteX4" fmla="*/ 690830 w 994540"/>
                    <a:gd name="connsiteY4" fmla="*/ 470878 h 1005436"/>
                    <a:gd name="connsiteX5" fmla="*/ 994540 w 994540"/>
                    <a:gd name="connsiteY5" fmla="*/ 929070 h 1005436"/>
                    <a:gd name="connsiteX6" fmla="*/ 0 w 994540"/>
                    <a:gd name="connsiteY6" fmla="*/ 929070 h 1005436"/>
                    <a:gd name="connsiteX7" fmla="*/ 303710 w 994540"/>
                    <a:gd name="connsiteY7" fmla="*/ 470878 h 1005436"/>
                    <a:gd name="connsiteX8" fmla="*/ 358426 w 994540"/>
                    <a:gd name="connsiteY8" fmla="*/ 453894 h 1005436"/>
                    <a:gd name="connsiteX9" fmla="*/ 321784 w 994540"/>
                    <a:gd name="connsiteY9" fmla="*/ 423661 h 1005436"/>
                    <a:gd name="connsiteX10" fmla="*/ 249095 w 994540"/>
                    <a:gd name="connsiteY10" fmla="*/ 248175 h 1005436"/>
                    <a:gd name="connsiteX11" fmla="*/ 497270 w 994540"/>
                    <a:gd name="connsiteY11" fmla="*/ 0 h 1005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94540" h="1005436">
                      <a:moveTo>
                        <a:pt x="497270" y="0"/>
                      </a:moveTo>
                      <a:cubicBezTo>
                        <a:pt x="634333" y="0"/>
                        <a:pt x="745445" y="111112"/>
                        <a:pt x="745445" y="248175"/>
                      </a:cubicBezTo>
                      <a:cubicBezTo>
                        <a:pt x="745445" y="316706"/>
                        <a:pt x="717667" y="378750"/>
                        <a:pt x="672756" y="423661"/>
                      </a:cubicBezTo>
                      <a:lnTo>
                        <a:pt x="636115" y="453894"/>
                      </a:lnTo>
                      <a:lnTo>
                        <a:pt x="690830" y="470878"/>
                      </a:lnTo>
                      <a:cubicBezTo>
                        <a:pt x="869308" y="546368"/>
                        <a:pt x="994540" y="723094"/>
                        <a:pt x="994540" y="929070"/>
                      </a:cubicBezTo>
                      <a:cubicBezTo>
                        <a:pt x="685252" y="1040195"/>
                        <a:pt x="306113" y="1021145"/>
                        <a:pt x="0" y="929070"/>
                      </a:cubicBezTo>
                      <a:cubicBezTo>
                        <a:pt x="0" y="723094"/>
                        <a:pt x="125232" y="546368"/>
                        <a:pt x="303710" y="470878"/>
                      </a:cubicBezTo>
                      <a:lnTo>
                        <a:pt x="358426" y="453894"/>
                      </a:lnTo>
                      <a:lnTo>
                        <a:pt x="321784" y="423661"/>
                      </a:lnTo>
                      <a:cubicBezTo>
                        <a:pt x="276873" y="378750"/>
                        <a:pt x="249095" y="316706"/>
                        <a:pt x="249095" y="248175"/>
                      </a:cubicBezTo>
                      <a:cubicBezTo>
                        <a:pt x="249095" y="111112"/>
                        <a:pt x="360207" y="0"/>
                        <a:pt x="497270" y="0"/>
                      </a:cubicBezTo>
                      <a:close/>
                    </a:path>
                  </a:pathLst>
                </a:custGeom>
                <a:noFill/>
                <a:ln w="22225" cap="rnd" cmpd="sng" algn="ctr">
                  <a:solidFill>
                    <a:srgbClr val="00549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endParaRPr kern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4" name="Freeform 23"/>
            <p:cNvSpPr/>
            <p:nvPr/>
          </p:nvSpPr>
          <p:spPr>
            <a:xfrm>
              <a:off x="966788" y="4095750"/>
              <a:ext cx="338137" cy="152400"/>
            </a:xfrm>
            <a:custGeom>
              <a:avLst/>
              <a:gdLst>
                <a:gd name="connsiteX0" fmla="*/ 0 w 338137"/>
                <a:gd name="connsiteY0" fmla="*/ 0 h 152400"/>
                <a:gd name="connsiteX1" fmla="*/ 338137 w 338137"/>
                <a:gd name="connsiteY1" fmla="*/ 0 h 152400"/>
                <a:gd name="connsiteX2" fmla="*/ 107156 w 338137"/>
                <a:gd name="connsiteY2" fmla="*/ 152400 h 152400"/>
                <a:gd name="connsiteX3" fmla="*/ 57150 w 338137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137" h="152400">
                  <a:moveTo>
                    <a:pt x="0" y="0"/>
                  </a:moveTo>
                  <a:lnTo>
                    <a:pt x="338137" y="0"/>
                  </a:lnTo>
                  <a:lnTo>
                    <a:pt x="107156" y="152400"/>
                  </a:lnTo>
                  <a:lnTo>
                    <a:pt x="57150" y="152400"/>
                  </a:lnTo>
                </a:path>
              </a:pathLst>
            </a:custGeom>
            <a:noFill/>
            <a:ln w="22225" cap="rnd" cmpd="sng" algn="ctr">
              <a:solidFill>
                <a:srgbClr val="00549E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7272" y="4133850"/>
              <a:ext cx="161925" cy="114300"/>
            </a:xfrm>
            <a:custGeom>
              <a:avLst/>
              <a:gdLst>
                <a:gd name="connsiteX0" fmla="*/ 104775 w 161925"/>
                <a:gd name="connsiteY0" fmla="*/ 114300 h 114300"/>
                <a:gd name="connsiteX1" fmla="*/ 0 w 161925"/>
                <a:gd name="connsiteY1" fmla="*/ 114300 h 114300"/>
                <a:gd name="connsiteX2" fmla="*/ 161925 w 161925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14300">
                  <a:moveTo>
                    <a:pt x="104775" y="114300"/>
                  </a:moveTo>
                  <a:lnTo>
                    <a:pt x="0" y="114300"/>
                  </a:lnTo>
                  <a:lnTo>
                    <a:pt x="161925" y="0"/>
                  </a:lnTo>
                </a:path>
              </a:pathLst>
            </a:custGeom>
            <a:noFill/>
            <a:ln w="22225" cap="rnd" cmpd="sng" algn="ctr">
              <a:solidFill>
                <a:srgbClr val="00549E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707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tivity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>
          <a:xfrm>
            <a:off x="9742889" y="2597150"/>
            <a:ext cx="2073524" cy="2984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en-US" sz="2100">
                <a:solidFill>
                  <a:prstClr val="black"/>
                </a:solidFill>
              </a:rPr>
              <a:t>Total time:</a:t>
            </a:r>
            <a:endParaRPr lang="en-US" sz="2100" b="1">
              <a:solidFill>
                <a:srgbClr val="10CF9B"/>
              </a:solidFill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624421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6" tIns="45719" rIns="91436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[Activity instructions]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9" y="1524000"/>
            <a:ext cx="7300381" cy="4497389"/>
          </a:xfrm>
        </p:spPr>
        <p:txBody>
          <a:bodyPr/>
          <a:lstStyle>
            <a:lvl1pPr marL="342886" indent="-342886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100"/>
            </a:lvl1pPr>
            <a:lvl2pPr marL="700060" indent="-342886">
              <a:buFont typeface="+mj-lt"/>
              <a:buAutoNum type="arabicPeriod"/>
              <a:defRPr sz="1800"/>
            </a:lvl2pPr>
            <a:lvl3pPr marL="966749" indent="-342886">
              <a:buFont typeface="+mj-lt"/>
              <a:buAutoNum type="arabicPeriod"/>
              <a:defRPr sz="15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[Insert step]</a:t>
            </a:r>
            <a:endParaRPr lang="en-GB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52143" y="2900680"/>
            <a:ext cx="1665183" cy="377190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1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XX minutes</a:t>
            </a:r>
          </a:p>
        </p:txBody>
      </p:sp>
      <p:grpSp>
        <p:nvGrpSpPr>
          <p:cNvPr id="18" name="Stopwatch"/>
          <p:cNvGrpSpPr/>
          <p:nvPr userDrawn="1"/>
        </p:nvGrpSpPr>
        <p:grpSpPr>
          <a:xfrm>
            <a:off x="10419329" y="1551316"/>
            <a:ext cx="766423" cy="766422"/>
            <a:chOff x="7113229" y="3790352"/>
            <a:chExt cx="766422" cy="766422"/>
          </a:xfrm>
        </p:grpSpPr>
        <p:sp>
          <p:nvSpPr>
            <p:cNvPr id="19" name="Oval 18"/>
            <p:cNvSpPr/>
            <p:nvPr/>
          </p:nvSpPr>
          <p:spPr bwMode="auto">
            <a:xfrm>
              <a:off x="7113229" y="37903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275459" y="3886586"/>
              <a:ext cx="443873" cy="545379"/>
              <a:chOff x="5020705" y="3838058"/>
              <a:chExt cx="557977" cy="685577"/>
            </a:xfrm>
            <a:solidFill>
              <a:schemeClr val="accent2"/>
            </a:solidFill>
          </p:grpSpPr>
          <p:sp>
            <p:nvSpPr>
              <p:cNvPr id="21" name="Freeform 338"/>
              <p:cNvSpPr>
                <a:spLocks noEditPoints="1"/>
              </p:cNvSpPr>
              <p:nvPr/>
            </p:nvSpPr>
            <p:spPr bwMode="auto">
              <a:xfrm>
                <a:off x="5236975" y="4028376"/>
                <a:ext cx="125437" cy="278989"/>
              </a:xfrm>
              <a:custGeom>
                <a:avLst/>
                <a:gdLst>
                  <a:gd name="T0" fmla="*/ 24 w 40"/>
                  <a:gd name="T1" fmla="*/ 48 h 88"/>
                  <a:gd name="T2" fmla="*/ 24 w 40"/>
                  <a:gd name="T3" fmla="*/ 4 h 88"/>
                  <a:gd name="T4" fmla="*/ 20 w 40"/>
                  <a:gd name="T5" fmla="*/ 0 h 88"/>
                  <a:gd name="T6" fmla="*/ 16 w 40"/>
                  <a:gd name="T7" fmla="*/ 4 h 88"/>
                  <a:gd name="T8" fmla="*/ 16 w 40"/>
                  <a:gd name="T9" fmla="*/ 48 h 88"/>
                  <a:gd name="T10" fmla="*/ 0 w 40"/>
                  <a:gd name="T11" fmla="*/ 68 h 88"/>
                  <a:gd name="T12" fmla="*/ 20 w 40"/>
                  <a:gd name="T13" fmla="*/ 88 h 88"/>
                  <a:gd name="T14" fmla="*/ 40 w 40"/>
                  <a:gd name="T15" fmla="*/ 68 h 88"/>
                  <a:gd name="T16" fmla="*/ 24 w 40"/>
                  <a:gd name="T17" fmla="*/ 48 h 88"/>
                  <a:gd name="T18" fmla="*/ 20 w 40"/>
                  <a:gd name="T19" fmla="*/ 80 h 88"/>
                  <a:gd name="T20" fmla="*/ 8 w 40"/>
                  <a:gd name="T21" fmla="*/ 68 h 88"/>
                  <a:gd name="T22" fmla="*/ 20 w 40"/>
                  <a:gd name="T23" fmla="*/ 56 h 88"/>
                  <a:gd name="T24" fmla="*/ 32 w 40"/>
                  <a:gd name="T25" fmla="*/ 68 h 88"/>
                  <a:gd name="T26" fmla="*/ 20 w 40"/>
                  <a:gd name="T2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88">
                    <a:moveTo>
                      <a:pt x="24" y="48"/>
                    </a:move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18" y="0"/>
                      <a:pt x="16" y="2"/>
                      <a:pt x="16" y="4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" y="50"/>
                      <a:pt x="0" y="58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31" y="88"/>
                      <a:pt x="40" y="79"/>
                      <a:pt x="40" y="68"/>
                    </a:cubicBezTo>
                    <a:cubicBezTo>
                      <a:pt x="40" y="58"/>
                      <a:pt x="33" y="50"/>
                      <a:pt x="24" y="48"/>
                    </a:cubicBezTo>
                    <a:close/>
                    <a:moveTo>
                      <a:pt x="20" y="80"/>
                    </a:moveTo>
                    <a:cubicBezTo>
                      <a:pt x="13" y="80"/>
                      <a:pt x="8" y="75"/>
                      <a:pt x="8" y="68"/>
                    </a:cubicBezTo>
                    <a:cubicBezTo>
                      <a:pt x="8" y="61"/>
                      <a:pt x="13" y="56"/>
                      <a:pt x="20" y="56"/>
                    </a:cubicBezTo>
                    <a:cubicBezTo>
                      <a:pt x="27" y="56"/>
                      <a:pt x="32" y="61"/>
                      <a:pt x="32" y="68"/>
                    </a:cubicBezTo>
                    <a:cubicBezTo>
                      <a:pt x="32" y="75"/>
                      <a:pt x="27" y="80"/>
                      <a:pt x="20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339"/>
              <p:cNvSpPr>
                <a:spLocks noEditPoints="1"/>
              </p:cNvSpPr>
              <p:nvPr/>
            </p:nvSpPr>
            <p:spPr bwMode="auto">
              <a:xfrm>
                <a:off x="5020705" y="3959169"/>
                <a:ext cx="557977" cy="564466"/>
              </a:xfrm>
              <a:custGeom>
                <a:avLst/>
                <a:gdLst>
                  <a:gd name="T0" fmla="*/ 158 w 176"/>
                  <a:gd name="T1" fmla="*/ 37 h 178"/>
                  <a:gd name="T2" fmla="*/ 159 w 176"/>
                  <a:gd name="T3" fmla="*/ 37 h 178"/>
                  <a:gd name="T4" fmla="*/ 169 w 176"/>
                  <a:gd name="T5" fmla="*/ 26 h 178"/>
                  <a:gd name="T6" fmla="*/ 169 w 176"/>
                  <a:gd name="T7" fmla="*/ 10 h 178"/>
                  <a:gd name="T8" fmla="*/ 164 w 176"/>
                  <a:gd name="T9" fmla="*/ 5 h 178"/>
                  <a:gd name="T10" fmla="*/ 148 w 176"/>
                  <a:gd name="T11" fmla="*/ 5 h 178"/>
                  <a:gd name="T12" fmla="*/ 137 w 176"/>
                  <a:gd name="T13" fmla="*/ 15 h 178"/>
                  <a:gd name="T14" fmla="*/ 136 w 176"/>
                  <a:gd name="T15" fmla="*/ 16 h 178"/>
                  <a:gd name="T16" fmla="*/ 88 w 176"/>
                  <a:gd name="T17" fmla="*/ 2 h 178"/>
                  <a:gd name="T18" fmla="*/ 0 w 176"/>
                  <a:gd name="T19" fmla="*/ 90 h 178"/>
                  <a:gd name="T20" fmla="*/ 88 w 176"/>
                  <a:gd name="T21" fmla="*/ 178 h 178"/>
                  <a:gd name="T22" fmla="*/ 176 w 176"/>
                  <a:gd name="T23" fmla="*/ 90 h 178"/>
                  <a:gd name="T24" fmla="*/ 158 w 176"/>
                  <a:gd name="T25" fmla="*/ 37 h 178"/>
                  <a:gd name="T26" fmla="*/ 143 w 176"/>
                  <a:gd name="T27" fmla="*/ 21 h 178"/>
                  <a:gd name="T28" fmla="*/ 153 w 176"/>
                  <a:gd name="T29" fmla="*/ 10 h 178"/>
                  <a:gd name="T30" fmla="*/ 159 w 176"/>
                  <a:gd name="T31" fmla="*/ 10 h 178"/>
                  <a:gd name="T32" fmla="*/ 164 w 176"/>
                  <a:gd name="T33" fmla="*/ 15 h 178"/>
                  <a:gd name="T34" fmla="*/ 164 w 176"/>
                  <a:gd name="T35" fmla="*/ 21 h 178"/>
                  <a:gd name="T36" fmla="*/ 153 w 176"/>
                  <a:gd name="T37" fmla="*/ 31 h 178"/>
                  <a:gd name="T38" fmla="*/ 143 w 176"/>
                  <a:gd name="T39" fmla="*/ 21 h 178"/>
                  <a:gd name="T40" fmla="*/ 143 w 176"/>
                  <a:gd name="T41" fmla="*/ 21 h 178"/>
                  <a:gd name="T42" fmla="*/ 88 w 176"/>
                  <a:gd name="T43" fmla="*/ 170 h 178"/>
                  <a:gd name="T44" fmla="*/ 8 w 176"/>
                  <a:gd name="T45" fmla="*/ 90 h 178"/>
                  <a:gd name="T46" fmla="*/ 88 w 176"/>
                  <a:gd name="T47" fmla="*/ 10 h 178"/>
                  <a:gd name="T48" fmla="*/ 168 w 176"/>
                  <a:gd name="T49" fmla="*/ 90 h 178"/>
                  <a:gd name="T50" fmla="*/ 88 w 176"/>
                  <a:gd name="T51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178">
                    <a:moveTo>
                      <a:pt x="158" y="37"/>
                    </a:moveTo>
                    <a:cubicBezTo>
                      <a:pt x="158" y="37"/>
                      <a:pt x="159" y="37"/>
                      <a:pt x="159" y="37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4" y="22"/>
                      <a:pt x="174" y="14"/>
                      <a:pt x="169" y="10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0" y="0"/>
                      <a:pt x="152" y="0"/>
                      <a:pt x="148" y="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6"/>
                      <a:pt x="136" y="16"/>
                      <a:pt x="136" y="16"/>
                    </a:cubicBezTo>
                    <a:cubicBezTo>
                      <a:pt x="122" y="7"/>
                      <a:pt x="106" y="2"/>
                      <a:pt x="88" y="2"/>
                    </a:cubicBezTo>
                    <a:cubicBezTo>
                      <a:pt x="39" y="2"/>
                      <a:pt x="0" y="41"/>
                      <a:pt x="0" y="90"/>
                    </a:cubicBezTo>
                    <a:cubicBezTo>
                      <a:pt x="0" y="139"/>
                      <a:pt x="39" y="178"/>
                      <a:pt x="88" y="178"/>
                    </a:cubicBezTo>
                    <a:cubicBezTo>
                      <a:pt x="137" y="178"/>
                      <a:pt x="176" y="139"/>
                      <a:pt x="176" y="90"/>
                    </a:cubicBezTo>
                    <a:cubicBezTo>
                      <a:pt x="176" y="70"/>
                      <a:pt x="169" y="52"/>
                      <a:pt x="158" y="37"/>
                    </a:cubicBezTo>
                    <a:close/>
                    <a:moveTo>
                      <a:pt x="143" y="21"/>
                    </a:moveTo>
                    <a:cubicBezTo>
                      <a:pt x="153" y="10"/>
                      <a:pt x="153" y="10"/>
                      <a:pt x="153" y="10"/>
                    </a:cubicBezTo>
                    <a:cubicBezTo>
                      <a:pt x="155" y="9"/>
                      <a:pt x="157" y="9"/>
                      <a:pt x="159" y="10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5" y="17"/>
                      <a:pt x="165" y="19"/>
                      <a:pt x="164" y="21"/>
                    </a:cubicBezTo>
                    <a:cubicBezTo>
                      <a:pt x="153" y="31"/>
                      <a:pt x="153" y="31"/>
                      <a:pt x="153" y="31"/>
                    </a:cubicBezTo>
                    <a:cubicBezTo>
                      <a:pt x="150" y="27"/>
                      <a:pt x="146" y="24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lose/>
                    <a:moveTo>
                      <a:pt x="88" y="170"/>
                    </a:moveTo>
                    <a:cubicBezTo>
                      <a:pt x="44" y="170"/>
                      <a:pt x="8" y="134"/>
                      <a:pt x="8" y="90"/>
                    </a:cubicBezTo>
                    <a:cubicBezTo>
                      <a:pt x="8" y="46"/>
                      <a:pt x="44" y="10"/>
                      <a:pt x="88" y="10"/>
                    </a:cubicBezTo>
                    <a:cubicBezTo>
                      <a:pt x="132" y="10"/>
                      <a:pt x="168" y="46"/>
                      <a:pt x="168" y="90"/>
                    </a:cubicBezTo>
                    <a:cubicBezTo>
                      <a:pt x="168" y="134"/>
                      <a:pt x="132" y="170"/>
                      <a:pt x="88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340"/>
              <p:cNvSpPr>
                <a:spLocks noEditPoints="1"/>
              </p:cNvSpPr>
              <p:nvPr/>
            </p:nvSpPr>
            <p:spPr bwMode="auto">
              <a:xfrm>
                <a:off x="5211023" y="3838058"/>
                <a:ext cx="177342" cy="101648"/>
              </a:xfrm>
              <a:custGeom>
                <a:avLst/>
                <a:gdLst>
                  <a:gd name="T0" fmla="*/ 12 w 56"/>
                  <a:gd name="T1" fmla="*/ 32 h 32"/>
                  <a:gd name="T2" fmla="*/ 44 w 56"/>
                  <a:gd name="T3" fmla="*/ 32 h 32"/>
                  <a:gd name="T4" fmla="*/ 44 w 56"/>
                  <a:gd name="T5" fmla="*/ 32 h 32"/>
                  <a:gd name="T6" fmla="*/ 56 w 56"/>
                  <a:gd name="T7" fmla="*/ 20 h 32"/>
                  <a:gd name="T8" fmla="*/ 56 w 56"/>
                  <a:gd name="T9" fmla="*/ 16 h 32"/>
                  <a:gd name="T10" fmla="*/ 45 w 56"/>
                  <a:gd name="T11" fmla="*/ 2 h 32"/>
                  <a:gd name="T12" fmla="*/ 11 w 56"/>
                  <a:gd name="T13" fmla="*/ 2 h 32"/>
                  <a:gd name="T14" fmla="*/ 0 w 56"/>
                  <a:gd name="T15" fmla="*/ 16 h 32"/>
                  <a:gd name="T16" fmla="*/ 0 w 56"/>
                  <a:gd name="T17" fmla="*/ 20 h 32"/>
                  <a:gd name="T18" fmla="*/ 12 w 56"/>
                  <a:gd name="T19" fmla="*/ 32 h 32"/>
                  <a:gd name="T20" fmla="*/ 8 w 56"/>
                  <a:gd name="T21" fmla="*/ 16 h 32"/>
                  <a:gd name="T22" fmla="*/ 13 w 56"/>
                  <a:gd name="T23" fmla="*/ 10 h 32"/>
                  <a:gd name="T24" fmla="*/ 28 w 56"/>
                  <a:gd name="T25" fmla="*/ 8 h 32"/>
                  <a:gd name="T26" fmla="*/ 43 w 56"/>
                  <a:gd name="T27" fmla="*/ 10 h 32"/>
                  <a:gd name="T28" fmla="*/ 48 w 56"/>
                  <a:gd name="T29" fmla="*/ 16 h 32"/>
                  <a:gd name="T30" fmla="*/ 48 w 56"/>
                  <a:gd name="T31" fmla="*/ 20 h 32"/>
                  <a:gd name="T32" fmla="*/ 44 w 56"/>
                  <a:gd name="T33" fmla="*/ 24 h 32"/>
                  <a:gd name="T34" fmla="*/ 12 w 56"/>
                  <a:gd name="T35" fmla="*/ 24 h 32"/>
                  <a:gd name="T36" fmla="*/ 8 w 56"/>
                  <a:gd name="T37" fmla="*/ 20 h 32"/>
                  <a:gd name="T38" fmla="*/ 8 w 56"/>
                  <a:gd name="T3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32">
                    <a:moveTo>
                      <a:pt x="12" y="32"/>
                    </a:move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51" y="32"/>
                      <a:pt x="56" y="26"/>
                      <a:pt x="56" y="20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0"/>
                      <a:pt x="51" y="3"/>
                      <a:pt x="45" y="2"/>
                    </a:cubicBezTo>
                    <a:cubicBezTo>
                      <a:pt x="34" y="0"/>
                      <a:pt x="22" y="0"/>
                      <a:pt x="11" y="2"/>
                    </a:cubicBezTo>
                    <a:cubicBezTo>
                      <a:pt x="5" y="3"/>
                      <a:pt x="0" y="10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6"/>
                      <a:pt x="5" y="32"/>
                      <a:pt x="12" y="32"/>
                    </a:cubicBezTo>
                    <a:close/>
                    <a:moveTo>
                      <a:pt x="8" y="16"/>
                    </a:moveTo>
                    <a:cubicBezTo>
                      <a:pt x="8" y="13"/>
                      <a:pt x="10" y="10"/>
                      <a:pt x="13" y="10"/>
                    </a:cubicBezTo>
                    <a:cubicBezTo>
                      <a:pt x="18" y="9"/>
                      <a:pt x="23" y="8"/>
                      <a:pt x="28" y="8"/>
                    </a:cubicBezTo>
                    <a:cubicBezTo>
                      <a:pt x="33" y="8"/>
                      <a:pt x="38" y="9"/>
                      <a:pt x="43" y="10"/>
                    </a:cubicBezTo>
                    <a:cubicBezTo>
                      <a:pt x="46" y="10"/>
                      <a:pt x="48" y="13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2"/>
                      <a:pt x="46" y="24"/>
                      <a:pt x="44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8" y="22"/>
                      <a:pt x="8" y="20"/>
                    </a:cubicBez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41"/>
              <p:cNvSpPr>
                <a:spLocks/>
              </p:cNvSpPr>
              <p:nvPr/>
            </p:nvSpPr>
            <p:spPr bwMode="auto">
              <a:xfrm>
                <a:off x="5072610" y="4231670"/>
                <a:ext cx="49743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42"/>
              <p:cNvSpPr>
                <a:spLocks/>
              </p:cNvSpPr>
              <p:nvPr/>
            </p:nvSpPr>
            <p:spPr bwMode="auto">
              <a:xfrm>
                <a:off x="5477034" y="4231670"/>
                <a:ext cx="51905" cy="25952"/>
              </a:xfrm>
              <a:custGeom>
                <a:avLst/>
                <a:gdLst>
                  <a:gd name="T0" fmla="*/ 12 w 16"/>
                  <a:gd name="T1" fmla="*/ 0 h 8"/>
                  <a:gd name="T2" fmla="*/ 4 w 16"/>
                  <a:gd name="T3" fmla="*/ 0 h 8"/>
                  <a:gd name="T4" fmla="*/ 0 w 16"/>
                  <a:gd name="T5" fmla="*/ 4 h 8"/>
                  <a:gd name="T6" fmla="*/ 4 w 16"/>
                  <a:gd name="T7" fmla="*/ 8 h 8"/>
                  <a:gd name="T8" fmla="*/ 12 w 16"/>
                  <a:gd name="T9" fmla="*/ 8 h 8"/>
                  <a:gd name="T10" fmla="*/ 16 w 16"/>
                  <a:gd name="T11" fmla="*/ 4 h 8"/>
                  <a:gd name="T12" fmla="*/ 12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8"/>
                      <a:pt x="16" y="6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343"/>
              <p:cNvSpPr>
                <a:spLocks/>
              </p:cNvSpPr>
              <p:nvPr/>
            </p:nvSpPr>
            <p:spPr bwMode="auto">
              <a:xfrm>
                <a:off x="5286717" y="4421987"/>
                <a:ext cx="25952" cy="51905"/>
              </a:xfrm>
              <a:custGeom>
                <a:avLst/>
                <a:gdLst>
                  <a:gd name="T0" fmla="*/ 4 w 8"/>
                  <a:gd name="T1" fmla="*/ 0 h 16"/>
                  <a:gd name="T2" fmla="*/ 0 w 8"/>
                  <a:gd name="T3" fmla="*/ 4 h 16"/>
                  <a:gd name="T4" fmla="*/ 0 w 8"/>
                  <a:gd name="T5" fmla="*/ 12 h 16"/>
                  <a:gd name="T6" fmla="*/ 4 w 8"/>
                  <a:gd name="T7" fmla="*/ 16 h 16"/>
                  <a:gd name="T8" fmla="*/ 8 w 8"/>
                  <a:gd name="T9" fmla="*/ 12 h 16"/>
                  <a:gd name="T10" fmla="*/ 8 w 8"/>
                  <a:gd name="T11" fmla="*/ 4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6" y="16"/>
                      <a:pt x="8" y="14"/>
                      <a:pt x="8" y="1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4409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brief 2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10050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028406"/>
            <a:ext cx="9144000" cy="1524794"/>
          </a:xfrm>
        </p:spPr>
        <p:txBody>
          <a:bodyPr wrap="square" anchor="t">
            <a:noAutofit/>
          </a:bodyPr>
          <a:lstStyle>
            <a:lvl1pPr marL="0" indent="0">
              <a:spcBef>
                <a:spcPts val="30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z="2400"/>
              <a:t>[Type the questions you want participants to answer during the debrief]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0" y="3907081"/>
            <a:ext cx="3962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3889828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/>
                </a:solidFill>
              </a:rPr>
              <a:t>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3253219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&amp;A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4400669" y="2421782"/>
            <a:ext cx="6572131" cy="13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Q&amp;A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Raise hand"/>
          <p:cNvGrpSpPr/>
          <p:nvPr userDrawn="1"/>
        </p:nvGrpSpPr>
        <p:grpSpPr>
          <a:xfrm>
            <a:off x="2662578" y="2286001"/>
            <a:ext cx="766423" cy="766422"/>
            <a:chOff x="1065213" y="606770"/>
            <a:chExt cx="766422" cy="766422"/>
          </a:xfrm>
        </p:grpSpPr>
        <p:sp>
          <p:nvSpPr>
            <p:cNvPr id="15" name="Oval 14"/>
            <p:cNvSpPr/>
            <p:nvPr/>
          </p:nvSpPr>
          <p:spPr bwMode="black">
            <a:xfrm>
              <a:off x="1065213" y="606770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black">
            <a:xfrm>
              <a:off x="1319065" y="736600"/>
              <a:ext cx="249721" cy="508801"/>
            </a:xfrm>
            <a:custGeom>
              <a:avLst/>
              <a:gdLst>
                <a:gd name="T0" fmla="*/ 156 w 178"/>
                <a:gd name="T1" fmla="*/ 51 h 365"/>
                <a:gd name="T2" fmla="*/ 145 w 178"/>
                <a:gd name="T3" fmla="*/ 41 h 365"/>
                <a:gd name="T4" fmla="*/ 122 w 178"/>
                <a:gd name="T5" fmla="*/ 17 h 365"/>
                <a:gd name="T6" fmla="*/ 89 w 178"/>
                <a:gd name="T7" fmla="*/ 0 h 365"/>
                <a:gd name="T8" fmla="*/ 56 w 178"/>
                <a:gd name="T9" fmla="*/ 17 h 365"/>
                <a:gd name="T10" fmla="*/ 33 w 178"/>
                <a:gd name="T11" fmla="*/ 109 h 365"/>
                <a:gd name="T12" fmla="*/ 0 w 178"/>
                <a:gd name="T13" fmla="*/ 115 h 365"/>
                <a:gd name="T14" fmla="*/ 30 w 178"/>
                <a:gd name="T15" fmla="*/ 281 h 365"/>
                <a:gd name="T16" fmla="*/ 33 w 178"/>
                <a:gd name="T17" fmla="*/ 284 h 365"/>
                <a:gd name="T18" fmla="*/ 39 w 178"/>
                <a:gd name="T19" fmla="*/ 365 h 365"/>
                <a:gd name="T20" fmla="*/ 39 w 178"/>
                <a:gd name="T21" fmla="*/ 365 h 365"/>
                <a:gd name="T22" fmla="*/ 45 w 178"/>
                <a:gd name="T23" fmla="*/ 361 h 365"/>
                <a:gd name="T24" fmla="*/ 59 w 178"/>
                <a:gd name="T25" fmla="*/ 299 h 365"/>
                <a:gd name="T26" fmla="*/ 66 w 178"/>
                <a:gd name="T27" fmla="*/ 295 h 365"/>
                <a:gd name="T28" fmla="*/ 58 w 178"/>
                <a:gd name="T29" fmla="*/ 286 h 365"/>
                <a:gd name="T30" fmla="*/ 57 w 178"/>
                <a:gd name="T31" fmla="*/ 285 h 365"/>
                <a:gd name="T32" fmla="*/ 37 w 178"/>
                <a:gd name="T33" fmla="*/ 273 h 365"/>
                <a:gd name="T34" fmla="*/ 11 w 178"/>
                <a:gd name="T35" fmla="*/ 133 h 365"/>
                <a:gd name="T36" fmla="*/ 13 w 178"/>
                <a:gd name="T37" fmla="*/ 113 h 365"/>
                <a:gd name="T38" fmla="*/ 33 w 178"/>
                <a:gd name="T39" fmla="*/ 177 h 365"/>
                <a:gd name="T40" fmla="*/ 39 w 178"/>
                <a:gd name="T41" fmla="*/ 182 h 365"/>
                <a:gd name="T42" fmla="*/ 90 w 178"/>
                <a:gd name="T43" fmla="*/ 233 h 365"/>
                <a:gd name="T44" fmla="*/ 45 w 178"/>
                <a:gd name="T45" fmla="*/ 171 h 365"/>
                <a:gd name="T46" fmla="*/ 56 w 178"/>
                <a:gd name="T47" fmla="*/ 28 h 365"/>
                <a:gd name="T48" fmla="*/ 67 w 178"/>
                <a:gd name="T49" fmla="*/ 41 h 365"/>
                <a:gd name="T50" fmla="*/ 72 w 178"/>
                <a:gd name="T51" fmla="*/ 146 h 365"/>
                <a:gd name="T52" fmla="*/ 72 w 178"/>
                <a:gd name="T53" fmla="*/ 146 h 365"/>
                <a:gd name="T54" fmla="*/ 78 w 178"/>
                <a:gd name="T55" fmla="*/ 24 h 365"/>
                <a:gd name="T56" fmla="*/ 78 w 178"/>
                <a:gd name="T57" fmla="*/ 23 h 365"/>
                <a:gd name="T58" fmla="*/ 100 w 178"/>
                <a:gd name="T59" fmla="*/ 23 h 365"/>
                <a:gd name="T60" fmla="*/ 100 w 178"/>
                <a:gd name="T61" fmla="*/ 23 h 365"/>
                <a:gd name="T62" fmla="*/ 100 w 178"/>
                <a:gd name="T63" fmla="*/ 39 h 365"/>
                <a:gd name="T64" fmla="*/ 100 w 178"/>
                <a:gd name="T65" fmla="*/ 140 h 365"/>
                <a:gd name="T66" fmla="*/ 111 w 178"/>
                <a:gd name="T67" fmla="*/ 140 h 365"/>
                <a:gd name="T68" fmla="*/ 122 w 178"/>
                <a:gd name="T69" fmla="*/ 28 h 365"/>
                <a:gd name="T70" fmla="*/ 133 w 178"/>
                <a:gd name="T71" fmla="*/ 40 h 365"/>
                <a:gd name="T72" fmla="*/ 139 w 178"/>
                <a:gd name="T73" fmla="*/ 155 h 365"/>
                <a:gd name="T74" fmla="*/ 139 w 178"/>
                <a:gd name="T75" fmla="*/ 155 h 365"/>
                <a:gd name="T76" fmla="*/ 145 w 178"/>
                <a:gd name="T77" fmla="*/ 149 h 365"/>
                <a:gd name="T78" fmla="*/ 145 w 178"/>
                <a:gd name="T79" fmla="*/ 74 h 365"/>
                <a:gd name="T80" fmla="*/ 156 w 178"/>
                <a:gd name="T81" fmla="*/ 62 h 365"/>
                <a:gd name="T82" fmla="*/ 167 w 178"/>
                <a:gd name="T83" fmla="*/ 74 h 365"/>
                <a:gd name="T84" fmla="*/ 143 w 178"/>
                <a:gd name="T85" fmla="*/ 271 h 365"/>
                <a:gd name="T86" fmla="*/ 115 w 178"/>
                <a:gd name="T87" fmla="*/ 288 h 365"/>
                <a:gd name="T88" fmla="*/ 117 w 178"/>
                <a:gd name="T89" fmla="*/ 299 h 365"/>
                <a:gd name="T90" fmla="*/ 133 w 178"/>
                <a:gd name="T91" fmla="*/ 292 h 365"/>
                <a:gd name="T92" fmla="*/ 139 w 178"/>
                <a:gd name="T93" fmla="*/ 365 h 365"/>
                <a:gd name="T94" fmla="*/ 139 w 178"/>
                <a:gd name="T95" fmla="*/ 365 h 365"/>
                <a:gd name="T96" fmla="*/ 145 w 178"/>
                <a:gd name="T97" fmla="*/ 361 h 365"/>
                <a:gd name="T98" fmla="*/ 149 w 178"/>
                <a:gd name="T99" fmla="*/ 280 h 365"/>
                <a:gd name="T100" fmla="*/ 178 w 178"/>
                <a:gd name="T101" fmla="*/ 215 h 365"/>
                <a:gd name="T102" fmla="*/ 178 w 178"/>
                <a:gd name="T103" fmla="*/ 7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8" h="365">
                  <a:moveTo>
                    <a:pt x="178" y="73"/>
                  </a:moveTo>
                  <a:cubicBezTo>
                    <a:pt x="178" y="61"/>
                    <a:pt x="168" y="51"/>
                    <a:pt x="156" y="51"/>
                  </a:cubicBezTo>
                  <a:cubicBezTo>
                    <a:pt x="152" y="51"/>
                    <a:pt x="148" y="52"/>
                    <a:pt x="145" y="54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39"/>
                  </a:cubicBezTo>
                  <a:cubicBezTo>
                    <a:pt x="145" y="27"/>
                    <a:pt x="135" y="17"/>
                    <a:pt x="122" y="17"/>
                  </a:cubicBezTo>
                  <a:cubicBezTo>
                    <a:pt x="118" y="17"/>
                    <a:pt x="115" y="18"/>
                    <a:pt x="111" y="20"/>
                  </a:cubicBezTo>
                  <a:cubicBezTo>
                    <a:pt x="110" y="9"/>
                    <a:pt x="100" y="0"/>
                    <a:pt x="89" y="0"/>
                  </a:cubicBezTo>
                  <a:cubicBezTo>
                    <a:pt x="78" y="0"/>
                    <a:pt x="68" y="9"/>
                    <a:pt x="67" y="20"/>
                  </a:cubicBezTo>
                  <a:cubicBezTo>
                    <a:pt x="64" y="18"/>
                    <a:pt x="60" y="17"/>
                    <a:pt x="56" y="17"/>
                  </a:cubicBezTo>
                  <a:cubicBezTo>
                    <a:pt x="43" y="17"/>
                    <a:pt x="33" y="27"/>
                    <a:pt x="33" y="3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28" y="104"/>
                    <a:pt x="21" y="102"/>
                    <a:pt x="13" y="102"/>
                  </a:cubicBezTo>
                  <a:cubicBezTo>
                    <a:pt x="6" y="102"/>
                    <a:pt x="0" y="108"/>
                    <a:pt x="0" y="1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1"/>
                    <a:pt x="12" y="265"/>
                    <a:pt x="30" y="281"/>
                  </a:cubicBezTo>
                  <a:cubicBezTo>
                    <a:pt x="30" y="281"/>
                    <a:pt x="30" y="282"/>
                    <a:pt x="31" y="282"/>
                  </a:cubicBezTo>
                  <a:cubicBezTo>
                    <a:pt x="32" y="283"/>
                    <a:pt x="32" y="284"/>
                    <a:pt x="33" y="284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3"/>
                    <a:pt x="36" y="365"/>
                    <a:pt x="39" y="365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42" y="365"/>
                    <a:pt x="45" y="363"/>
                    <a:pt x="45" y="361"/>
                  </a:cubicBezTo>
                  <a:cubicBezTo>
                    <a:pt x="45" y="292"/>
                    <a:pt x="45" y="292"/>
                    <a:pt x="45" y="292"/>
                  </a:cubicBezTo>
                  <a:cubicBezTo>
                    <a:pt x="49" y="295"/>
                    <a:pt x="54" y="297"/>
                    <a:pt x="59" y="299"/>
                  </a:cubicBezTo>
                  <a:cubicBezTo>
                    <a:pt x="59" y="299"/>
                    <a:pt x="60" y="299"/>
                    <a:pt x="61" y="299"/>
                  </a:cubicBezTo>
                  <a:cubicBezTo>
                    <a:pt x="63" y="299"/>
                    <a:pt x="65" y="297"/>
                    <a:pt x="66" y="295"/>
                  </a:cubicBezTo>
                  <a:cubicBezTo>
                    <a:pt x="67" y="292"/>
                    <a:pt x="66" y="289"/>
                    <a:pt x="63" y="288"/>
                  </a:cubicBezTo>
                  <a:cubicBezTo>
                    <a:pt x="61" y="287"/>
                    <a:pt x="59" y="286"/>
                    <a:pt x="58" y="286"/>
                  </a:cubicBezTo>
                  <a:cubicBezTo>
                    <a:pt x="58" y="286"/>
                    <a:pt x="58" y="286"/>
                    <a:pt x="58" y="286"/>
                  </a:cubicBezTo>
                  <a:cubicBezTo>
                    <a:pt x="58" y="286"/>
                    <a:pt x="57" y="286"/>
                    <a:pt x="57" y="285"/>
                  </a:cubicBezTo>
                  <a:cubicBezTo>
                    <a:pt x="50" y="282"/>
                    <a:pt x="44" y="278"/>
                    <a:pt x="38" y="273"/>
                  </a:cubicBezTo>
                  <a:cubicBezTo>
                    <a:pt x="38" y="273"/>
                    <a:pt x="37" y="273"/>
                    <a:pt x="37" y="273"/>
                  </a:cubicBezTo>
                  <a:cubicBezTo>
                    <a:pt x="21" y="258"/>
                    <a:pt x="11" y="238"/>
                    <a:pt x="11" y="215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4"/>
                    <a:pt x="12" y="113"/>
                    <a:pt x="13" y="113"/>
                  </a:cubicBezTo>
                  <a:cubicBezTo>
                    <a:pt x="24" y="113"/>
                    <a:pt x="33" y="122"/>
                    <a:pt x="33" y="133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80"/>
                    <a:pt x="36" y="182"/>
                    <a:pt x="39" y="182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64" y="182"/>
                    <a:pt x="84" y="202"/>
                    <a:pt x="84" y="227"/>
                  </a:cubicBezTo>
                  <a:cubicBezTo>
                    <a:pt x="84" y="230"/>
                    <a:pt x="86" y="233"/>
                    <a:pt x="90" y="233"/>
                  </a:cubicBezTo>
                  <a:cubicBezTo>
                    <a:pt x="93" y="233"/>
                    <a:pt x="95" y="230"/>
                    <a:pt x="95" y="227"/>
                  </a:cubicBezTo>
                  <a:cubicBezTo>
                    <a:pt x="95" y="198"/>
                    <a:pt x="73" y="174"/>
                    <a:pt x="45" y="171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3"/>
                    <a:pt x="49" y="28"/>
                    <a:pt x="56" y="28"/>
                  </a:cubicBezTo>
                  <a:cubicBezTo>
                    <a:pt x="62" y="28"/>
                    <a:pt x="67" y="33"/>
                    <a:pt x="67" y="39"/>
                  </a:cubicBezTo>
                  <a:cubicBezTo>
                    <a:pt x="67" y="40"/>
                    <a:pt x="67" y="40"/>
                    <a:pt x="67" y="41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7" y="143"/>
                    <a:pt x="69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5" y="146"/>
                    <a:pt x="78" y="143"/>
                    <a:pt x="78" y="140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6"/>
                    <a:pt x="83" y="11"/>
                    <a:pt x="89" y="11"/>
                  </a:cubicBezTo>
                  <a:cubicBezTo>
                    <a:pt x="95" y="11"/>
                    <a:pt x="100" y="16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9"/>
                    <a:pt x="100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3"/>
                    <a:pt x="103" y="146"/>
                    <a:pt x="106" y="146"/>
                  </a:cubicBezTo>
                  <a:cubicBezTo>
                    <a:pt x="109" y="146"/>
                    <a:pt x="111" y="143"/>
                    <a:pt x="111" y="140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2" y="33"/>
                    <a:pt x="117" y="28"/>
                    <a:pt x="122" y="28"/>
                  </a:cubicBezTo>
                  <a:cubicBezTo>
                    <a:pt x="128" y="28"/>
                    <a:pt x="133" y="33"/>
                    <a:pt x="133" y="39"/>
                  </a:cubicBezTo>
                  <a:cubicBezTo>
                    <a:pt x="133" y="39"/>
                    <a:pt x="133" y="40"/>
                    <a:pt x="133" y="40"/>
                  </a:cubicBezTo>
                  <a:cubicBezTo>
                    <a:pt x="133" y="149"/>
                    <a:pt x="133" y="149"/>
                    <a:pt x="133" y="149"/>
                  </a:cubicBezTo>
                  <a:cubicBezTo>
                    <a:pt x="133" y="152"/>
                    <a:pt x="136" y="155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42" y="155"/>
                    <a:pt x="145" y="152"/>
                    <a:pt x="145" y="149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67"/>
                    <a:pt x="150" y="62"/>
                    <a:pt x="156" y="62"/>
                  </a:cubicBezTo>
                  <a:cubicBezTo>
                    <a:pt x="162" y="62"/>
                    <a:pt x="167" y="67"/>
                    <a:pt x="167" y="73"/>
                  </a:cubicBezTo>
                  <a:cubicBezTo>
                    <a:pt x="167" y="73"/>
                    <a:pt x="167" y="73"/>
                    <a:pt x="167" y="74"/>
                  </a:cubicBezTo>
                  <a:cubicBezTo>
                    <a:pt x="167" y="215"/>
                    <a:pt x="167" y="215"/>
                    <a:pt x="167" y="215"/>
                  </a:cubicBezTo>
                  <a:cubicBezTo>
                    <a:pt x="167" y="237"/>
                    <a:pt x="158" y="257"/>
                    <a:pt x="143" y="271"/>
                  </a:cubicBezTo>
                  <a:cubicBezTo>
                    <a:pt x="142" y="271"/>
                    <a:pt x="142" y="271"/>
                    <a:pt x="141" y="272"/>
                  </a:cubicBezTo>
                  <a:cubicBezTo>
                    <a:pt x="134" y="279"/>
                    <a:pt x="125" y="284"/>
                    <a:pt x="115" y="288"/>
                  </a:cubicBezTo>
                  <a:cubicBezTo>
                    <a:pt x="112" y="289"/>
                    <a:pt x="111" y="292"/>
                    <a:pt x="112" y="295"/>
                  </a:cubicBezTo>
                  <a:cubicBezTo>
                    <a:pt x="113" y="297"/>
                    <a:pt x="115" y="299"/>
                    <a:pt x="117" y="299"/>
                  </a:cubicBezTo>
                  <a:cubicBezTo>
                    <a:pt x="118" y="299"/>
                    <a:pt x="119" y="299"/>
                    <a:pt x="119" y="299"/>
                  </a:cubicBezTo>
                  <a:cubicBezTo>
                    <a:pt x="124" y="297"/>
                    <a:pt x="129" y="295"/>
                    <a:pt x="133" y="292"/>
                  </a:cubicBezTo>
                  <a:cubicBezTo>
                    <a:pt x="133" y="361"/>
                    <a:pt x="133" y="361"/>
                    <a:pt x="133" y="361"/>
                  </a:cubicBezTo>
                  <a:cubicBezTo>
                    <a:pt x="133" y="363"/>
                    <a:pt x="136" y="365"/>
                    <a:pt x="139" y="365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42" y="365"/>
                    <a:pt x="145" y="363"/>
                    <a:pt x="145" y="361"/>
                  </a:cubicBezTo>
                  <a:cubicBezTo>
                    <a:pt x="145" y="284"/>
                    <a:pt x="145" y="284"/>
                    <a:pt x="145" y="284"/>
                  </a:cubicBezTo>
                  <a:cubicBezTo>
                    <a:pt x="146" y="283"/>
                    <a:pt x="148" y="282"/>
                    <a:pt x="149" y="280"/>
                  </a:cubicBezTo>
                  <a:cubicBezTo>
                    <a:pt x="149" y="280"/>
                    <a:pt x="150" y="280"/>
                    <a:pt x="150" y="280"/>
                  </a:cubicBezTo>
                  <a:cubicBezTo>
                    <a:pt x="167" y="263"/>
                    <a:pt x="178" y="240"/>
                    <a:pt x="178" y="215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4"/>
                    <a:pt x="178" y="73"/>
                    <a:pt x="178" y="73"/>
                  </a:cubicBezTo>
                  <a:close/>
                </a:path>
              </a:pathLst>
            </a:custGeom>
            <a:solidFill>
              <a:srgbClr val="0054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25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2"/>
          <p:cNvSpPr txBox="1">
            <a:spLocks/>
          </p:cNvSpPr>
          <p:nvPr/>
        </p:nvSpPr>
        <p:spPr>
          <a:xfrm>
            <a:off x="4400669" y="2678784"/>
            <a:ext cx="6572131" cy="9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Video</a:t>
            </a: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4432420" y="2299745"/>
            <a:ext cx="6572131" cy="5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Video"/>
          <p:cNvGrpSpPr/>
          <p:nvPr userDrawn="1"/>
        </p:nvGrpSpPr>
        <p:grpSpPr bwMode="black">
          <a:xfrm>
            <a:off x="2662578" y="2281579"/>
            <a:ext cx="766423" cy="766422"/>
            <a:chOff x="1056368" y="615900"/>
            <a:chExt cx="766422" cy="766422"/>
          </a:xfrm>
        </p:grpSpPr>
        <p:sp>
          <p:nvSpPr>
            <p:cNvPr id="22" name="Oval 21"/>
            <p:cNvSpPr/>
            <p:nvPr/>
          </p:nvSpPr>
          <p:spPr bwMode="black">
            <a:xfrm>
              <a:off x="1056368" y="615900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black">
            <a:xfrm>
              <a:off x="1210979" y="846711"/>
              <a:ext cx="457200" cy="304800"/>
            </a:xfrm>
            <a:prstGeom prst="roundRect">
              <a:avLst>
                <a:gd name="adj" fmla="val 11198"/>
              </a:avLst>
            </a:prstGeom>
            <a:noFill/>
            <a:ln w="19050" cap="rnd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black">
            <a:xfrm rot="5400000">
              <a:off x="1349309" y="921292"/>
              <a:ext cx="180541" cy="155638"/>
            </a:xfrm>
            <a:prstGeom prst="triangle">
              <a:avLst/>
            </a:prstGeom>
            <a:noFill/>
            <a:ln w="19050" cap="rnd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710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le play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4400669" y="2320183"/>
            <a:ext cx="6572131" cy="13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Role play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Paired discussion"/>
          <p:cNvGrpSpPr/>
          <p:nvPr userDrawn="1"/>
        </p:nvGrpSpPr>
        <p:grpSpPr>
          <a:xfrm>
            <a:off x="2667001" y="2281579"/>
            <a:ext cx="766423" cy="766422"/>
            <a:chOff x="6127254" y="2202852"/>
            <a:chExt cx="766422" cy="766422"/>
          </a:xfrm>
        </p:grpSpPr>
        <p:sp>
          <p:nvSpPr>
            <p:cNvPr id="26" name="Oval 25"/>
            <p:cNvSpPr/>
            <p:nvPr/>
          </p:nvSpPr>
          <p:spPr bwMode="black">
            <a:xfrm>
              <a:off x="6127254" y="22028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Oval Callout 26"/>
            <p:cNvSpPr/>
            <p:nvPr/>
          </p:nvSpPr>
          <p:spPr bwMode="auto">
            <a:xfrm flipV="1">
              <a:off x="6384086" y="2287737"/>
              <a:ext cx="252759" cy="216936"/>
            </a:xfrm>
            <a:prstGeom prst="wedgeEllipseCallout">
              <a:avLst>
                <a:gd name="adj1" fmla="val 3421"/>
                <a:gd name="adj2" fmla="val -73598"/>
              </a:avLst>
            </a:prstGeom>
            <a:noFill/>
            <a:ln w="22225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 bwMode="black">
            <a:xfrm>
              <a:off x="6270848" y="2545089"/>
              <a:ext cx="497735" cy="234978"/>
              <a:chOff x="1193797" y="868129"/>
              <a:chExt cx="497735" cy="234978"/>
            </a:xfrm>
          </p:grpSpPr>
          <p:sp>
            <p:nvSpPr>
              <p:cNvPr id="29" name="Freeform 28"/>
              <p:cNvSpPr/>
              <p:nvPr/>
            </p:nvSpPr>
            <p:spPr bwMode="black">
              <a:xfrm>
                <a:off x="1459101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black">
              <a:xfrm>
                <a:off x="1193797" y="868129"/>
                <a:ext cx="232431" cy="234978"/>
              </a:xfrm>
              <a:custGeom>
                <a:avLst/>
                <a:gdLst>
                  <a:gd name="connsiteX0" fmla="*/ 497270 w 994540"/>
                  <a:gd name="connsiteY0" fmla="*/ 0 h 1005436"/>
                  <a:gd name="connsiteX1" fmla="*/ 745445 w 994540"/>
                  <a:gd name="connsiteY1" fmla="*/ 248175 h 1005436"/>
                  <a:gd name="connsiteX2" fmla="*/ 672756 w 994540"/>
                  <a:gd name="connsiteY2" fmla="*/ 423661 h 1005436"/>
                  <a:gd name="connsiteX3" fmla="*/ 636115 w 994540"/>
                  <a:gd name="connsiteY3" fmla="*/ 453894 h 1005436"/>
                  <a:gd name="connsiteX4" fmla="*/ 690830 w 994540"/>
                  <a:gd name="connsiteY4" fmla="*/ 470878 h 1005436"/>
                  <a:gd name="connsiteX5" fmla="*/ 994540 w 994540"/>
                  <a:gd name="connsiteY5" fmla="*/ 929070 h 1005436"/>
                  <a:gd name="connsiteX6" fmla="*/ 0 w 994540"/>
                  <a:gd name="connsiteY6" fmla="*/ 929070 h 1005436"/>
                  <a:gd name="connsiteX7" fmla="*/ 303710 w 994540"/>
                  <a:gd name="connsiteY7" fmla="*/ 470878 h 1005436"/>
                  <a:gd name="connsiteX8" fmla="*/ 358426 w 994540"/>
                  <a:gd name="connsiteY8" fmla="*/ 453894 h 1005436"/>
                  <a:gd name="connsiteX9" fmla="*/ 321784 w 994540"/>
                  <a:gd name="connsiteY9" fmla="*/ 423661 h 1005436"/>
                  <a:gd name="connsiteX10" fmla="*/ 249095 w 994540"/>
                  <a:gd name="connsiteY10" fmla="*/ 248175 h 1005436"/>
                  <a:gd name="connsiteX11" fmla="*/ 497270 w 994540"/>
                  <a:gd name="connsiteY11" fmla="*/ 0 h 100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540" h="1005436">
                    <a:moveTo>
                      <a:pt x="497270" y="0"/>
                    </a:moveTo>
                    <a:cubicBezTo>
                      <a:pt x="634333" y="0"/>
                      <a:pt x="745445" y="111112"/>
                      <a:pt x="745445" y="248175"/>
                    </a:cubicBezTo>
                    <a:cubicBezTo>
                      <a:pt x="745445" y="316706"/>
                      <a:pt x="717667" y="378750"/>
                      <a:pt x="672756" y="423661"/>
                    </a:cubicBezTo>
                    <a:lnTo>
                      <a:pt x="636115" y="453894"/>
                    </a:lnTo>
                    <a:lnTo>
                      <a:pt x="690830" y="470878"/>
                    </a:lnTo>
                    <a:cubicBezTo>
                      <a:pt x="869308" y="546368"/>
                      <a:pt x="994540" y="723094"/>
                      <a:pt x="994540" y="929070"/>
                    </a:cubicBezTo>
                    <a:cubicBezTo>
                      <a:pt x="685252" y="1040195"/>
                      <a:pt x="306113" y="1021145"/>
                      <a:pt x="0" y="929070"/>
                    </a:cubicBezTo>
                    <a:cubicBezTo>
                      <a:pt x="0" y="723094"/>
                      <a:pt x="125232" y="546368"/>
                      <a:pt x="303710" y="470878"/>
                    </a:cubicBezTo>
                    <a:lnTo>
                      <a:pt x="358426" y="453894"/>
                    </a:lnTo>
                    <a:lnTo>
                      <a:pt x="321784" y="423661"/>
                    </a:lnTo>
                    <a:cubicBezTo>
                      <a:pt x="276873" y="378750"/>
                      <a:pt x="249095" y="316706"/>
                      <a:pt x="249095" y="248175"/>
                    </a:cubicBezTo>
                    <a:cubicBezTo>
                      <a:pt x="249095" y="111112"/>
                      <a:pt x="360207" y="0"/>
                      <a:pt x="497270" y="0"/>
                    </a:cubicBezTo>
                    <a:close/>
                  </a:path>
                </a:pathLst>
              </a:custGeom>
              <a:noFill/>
              <a:ln w="22225" cap="rnd" cmpd="sng" algn="ctr">
                <a:solidFill>
                  <a:srgbClr val="00549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7125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1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2"/>
          <p:cNvSpPr txBox="1">
            <a:spLocks/>
          </p:cNvSpPr>
          <p:nvPr/>
        </p:nvSpPr>
        <p:spPr>
          <a:xfrm>
            <a:off x="4400669" y="2561046"/>
            <a:ext cx="6572131" cy="9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>
                <a:solidFill>
                  <a:prstClr val="white"/>
                </a:solidFill>
              </a:rPr>
              <a:t>Break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2362200" y="1981200"/>
            <a:ext cx="1371600" cy="1285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Break"/>
          <p:cNvGrpSpPr/>
          <p:nvPr userDrawn="1"/>
        </p:nvGrpSpPr>
        <p:grpSpPr>
          <a:xfrm>
            <a:off x="2662578" y="2281579"/>
            <a:ext cx="766423" cy="766422"/>
            <a:chOff x="609443" y="2291752"/>
            <a:chExt cx="766422" cy="766422"/>
          </a:xfrm>
        </p:grpSpPr>
        <p:sp>
          <p:nvSpPr>
            <p:cNvPr id="22" name="Oval 21"/>
            <p:cNvSpPr/>
            <p:nvPr/>
          </p:nvSpPr>
          <p:spPr bwMode="black">
            <a:xfrm>
              <a:off x="609443" y="2291752"/>
              <a:ext cx="766422" cy="766422"/>
            </a:xfrm>
            <a:prstGeom prst="ellipse">
              <a:avLst/>
            </a:prstGeom>
            <a:noFill/>
            <a:ln w="25400" cap="flat" cmpd="sng" algn="ctr">
              <a:solidFill>
                <a:srgbClr val="005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 bwMode="black">
            <a:xfrm>
              <a:off x="799742" y="2446982"/>
              <a:ext cx="423102" cy="447592"/>
              <a:chOff x="2795588" y="2217738"/>
              <a:chExt cx="795337" cy="841375"/>
            </a:xfrm>
            <a:solidFill>
              <a:srgbClr val="00549E"/>
            </a:solidFill>
          </p:grpSpPr>
          <p:sp>
            <p:nvSpPr>
              <p:cNvPr id="32" name="Freeform 7"/>
              <p:cNvSpPr>
                <a:spLocks noEditPoints="1"/>
              </p:cNvSpPr>
              <p:nvPr/>
            </p:nvSpPr>
            <p:spPr bwMode="black">
              <a:xfrm>
                <a:off x="2795588" y="2552700"/>
                <a:ext cx="795337" cy="506413"/>
              </a:xfrm>
              <a:custGeom>
                <a:avLst/>
                <a:gdLst>
                  <a:gd name="T0" fmla="*/ 2718 w 3504"/>
                  <a:gd name="T1" fmla="*/ 1291 h 2229"/>
                  <a:gd name="T2" fmla="*/ 2827 w 3504"/>
                  <a:gd name="T3" fmla="*/ 1262 h 2229"/>
                  <a:gd name="T4" fmla="*/ 2921 w 3504"/>
                  <a:gd name="T5" fmla="*/ 1215 h 2229"/>
                  <a:gd name="T6" fmla="*/ 3002 w 3504"/>
                  <a:gd name="T7" fmla="*/ 1157 h 2229"/>
                  <a:gd name="T8" fmla="*/ 3071 w 3504"/>
                  <a:gd name="T9" fmla="*/ 1088 h 2229"/>
                  <a:gd name="T10" fmla="*/ 3129 w 3504"/>
                  <a:gd name="T11" fmla="*/ 1011 h 2229"/>
                  <a:gd name="T12" fmla="*/ 3176 w 3504"/>
                  <a:gd name="T13" fmla="*/ 931 h 2229"/>
                  <a:gd name="T14" fmla="*/ 3213 w 3504"/>
                  <a:gd name="T15" fmla="*/ 849 h 2229"/>
                  <a:gd name="T16" fmla="*/ 3244 w 3504"/>
                  <a:gd name="T17" fmla="*/ 770 h 2229"/>
                  <a:gd name="T18" fmla="*/ 3266 w 3504"/>
                  <a:gd name="T19" fmla="*/ 697 h 2229"/>
                  <a:gd name="T20" fmla="*/ 3282 w 3504"/>
                  <a:gd name="T21" fmla="*/ 632 h 2229"/>
                  <a:gd name="T22" fmla="*/ 211 w 3504"/>
                  <a:gd name="T23" fmla="*/ 205 h 2229"/>
                  <a:gd name="T24" fmla="*/ 499 w 3504"/>
                  <a:gd name="T25" fmla="*/ 1901 h 2229"/>
                  <a:gd name="T26" fmla="*/ 537 w 3504"/>
                  <a:gd name="T27" fmla="*/ 1954 h 2229"/>
                  <a:gd name="T28" fmla="*/ 590 w 3504"/>
                  <a:gd name="T29" fmla="*/ 1997 h 2229"/>
                  <a:gd name="T30" fmla="*/ 653 w 3504"/>
                  <a:gd name="T31" fmla="*/ 2022 h 2229"/>
                  <a:gd name="T32" fmla="*/ 2262 w 3504"/>
                  <a:gd name="T33" fmla="*/ 2025 h 2229"/>
                  <a:gd name="T34" fmla="*/ 2324 w 3504"/>
                  <a:gd name="T35" fmla="*/ 2012 h 2229"/>
                  <a:gd name="T36" fmla="*/ 2377 w 3504"/>
                  <a:gd name="T37" fmla="*/ 1979 h 2229"/>
                  <a:gd name="T38" fmla="*/ 2418 w 3504"/>
                  <a:gd name="T39" fmla="*/ 1930 h 2229"/>
                  <a:gd name="T40" fmla="*/ 2438 w 3504"/>
                  <a:gd name="T41" fmla="*/ 1872 h 2229"/>
                  <a:gd name="T42" fmla="*/ 211 w 3504"/>
                  <a:gd name="T43" fmla="*/ 205 h 2229"/>
                  <a:gd name="T44" fmla="*/ 2685 w 3504"/>
                  <a:gd name="T45" fmla="*/ 0 h 2229"/>
                  <a:gd name="T46" fmla="*/ 2743 w 3504"/>
                  <a:gd name="T47" fmla="*/ 10 h 2229"/>
                  <a:gd name="T48" fmla="*/ 2795 w 3504"/>
                  <a:gd name="T49" fmla="*/ 39 h 2229"/>
                  <a:gd name="T50" fmla="*/ 2834 w 3504"/>
                  <a:gd name="T51" fmla="*/ 83 h 2229"/>
                  <a:gd name="T52" fmla="*/ 2855 w 3504"/>
                  <a:gd name="T53" fmla="*/ 137 h 2229"/>
                  <a:gd name="T54" fmla="*/ 2857 w 3504"/>
                  <a:gd name="T55" fmla="*/ 196 h 2229"/>
                  <a:gd name="T56" fmla="*/ 3402 w 3504"/>
                  <a:gd name="T57" fmla="*/ 427 h 2229"/>
                  <a:gd name="T58" fmla="*/ 3443 w 3504"/>
                  <a:gd name="T59" fmla="*/ 437 h 2229"/>
                  <a:gd name="T60" fmla="*/ 3477 w 3504"/>
                  <a:gd name="T61" fmla="*/ 461 h 2229"/>
                  <a:gd name="T62" fmla="*/ 3499 w 3504"/>
                  <a:gd name="T63" fmla="*/ 497 h 2229"/>
                  <a:gd name="T64" fmla="*/ 3504 w 3504"/>
                  <a:gd name="T65" fmla="*/ 539 h 2229"/>
                  <a:gd name="T66" fmla="*/ 3493 w 3504"/>
                  <a:gd name="T67" fmla="*/ 620 h 2229"/>
                  <a:gd name="T68" fmla="*/ 3475 w 3504"/>
                  <a:gd name="T69" fmla="*/ 709 h 2229"/>
                  <a:gd name="T70" fmla="*/ 3448 w 3504"/>
                  <a:gd name="T71" fmla="*/ 804 h 2229"/>
                  <a:gd name="T72" fmla="*/ 3413 w 3504"/>
                  <a:gd name="T73" fmla="*/ 902 h 2229"/>
                  <a:gd name="T74" fmla="*/ 3369 w 3504"/>
                  <a:gd name="T75" fmla="*/ 999 h 2229"/>
                  <a:gd name="T76" fmla="*/ 3316 w 3504"/>
                  <a:gd name="T77" fmla="*/ 1096 h 2229"/>
                  <a:gd name="T78" fmla="*/ 3252 w 3504"/>
                  <a:gd name="T79" fmla="*/ 1186 h 2229"/>
                  <a:gd name="T80" fmla="*/ 3176 w 3504"/>
                  <a:gd name="T81" fmla="*/ 1271 h 2229"/>
                  <a:gd name="T82" fmla="*/ 3090 w 3504"/>
                  <a:gd name="T83" fmla="*/ 1346 h 2229"/>
                  <a:gd name="T84" fmla="*/ 2993 w 3504"/>
                  <a:gd name="T85" fmla="*/ 1409 h 2229"/>
                  <a:gd name="T86" fmla="*/ 2881 w 3504"/>
                  <a:gd name="T87" fmla="*/ 1458 h 2229"/>
                  <a:gd name="T88" fmla="*/ 2758 w 3504"/>
                  <a:gd name="T89" fmla="*/ 1490 h 2229"/>
                  <a:gd name="T90" fmla="*/ 2640 w 3504"/>
                  <a:gd name="T91" fmla="*/ 1897 h 2229"/>
                  <a:gd name="T92" fmla="*/ 2614 w 3504"/>
                  <a:gd name="T93" fmla="*/ 1994 h 2229"/>
                  <a:gd name="T94" fmla="*/ 2564 w 3504"/>
                  <a:gd name="T95" fmla="*/ 2078 h 2229"/>
                  <a:gd name="T96" fmla="*/ 2495 w 3504"/>
                  <a:gd name="T97" fmla="*/ 2148 h 2229"/>
                  <a:gd name="T98" fmla="*/ 2410 w 3504"/>
                  <a:gd name="T99" fmla="*/ 2199 h 2229"/>
                  <a:gd name="T100" fmla="*/ 2313 w 3504"/>
                  <a:gd name="T101" fmla="*/ 2226 h 2229"/>
                  <a:gd name="T102" fmla="*/ 685 w 3504"/>
                  <a:gd name="T103" fmla="*/ 2229 h 2229"/>
                  <a:gd name="T104" fmla="*/ 588 w 3504"/>
                  <a:gd name="T105" fmla="*/ 2215 h 2229"/>
                  <a:gd name="T106" fmla="*/ 495 w 3504"/>
                  <a:gd name="T107" fmla="*/ 2178 h 2229"/>
                  <a:gd name="T108" fmla="*/ 415 w 3504"/>
                  <a:gd name="T109" fmla="*/ 2120 h 2229"/>
                  <a:gd name="T110" fmla="*/ 348 w 3504"/>
                  <a:gd name="T111" fmla="*/ 2045 h 2229"/>
                  <a:gd name="T112" fmla="*/ 303 w 3504"/>
                  <a:gd name="T113" fmla="*/ 1957 h 2229"/>
                  <a:gd name="T114" fmla="*/ 3 w 3504"/>
                  <a:gd name="T115" fmla="*/ 199 h 2229"/>
                  <a:gd name="T116" fmla="*/ 1 w 3504"/>
                  <a:gd name="T117" fmla="*/ 142 h 2229"/>
                  <a:gd name="T118" fmla="*/ 20 w 3504"/>
                  <a:gd name="T119" fmla="*/ 86 h 2229"/>
                  <a:gd name="T120" fmla="*/ 57 w 3504"/>
                  <a:gd name="T121" fmla="*/ 40 h 2229"/>
                  <a:gd name="T122" fmla="*/ 108 w 3504"/>
                  <a:gd name="T123" fmla="*/ 11 h 2229"/>
                  <a:gd name="T124" fmla="*/ 168 w 3504"/>
                  <a:gd name="T125" fmla="*/ 0 h 2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04" h="2229">
                    <a:moveTo>
                      <a:pt x="2801" y="632"/>
                    </a:moveTo>
                    <a:lnTo>
                      <a:pt x="2718" y="1291"/>
                    </a:lnTo>
                    <a:lnTo>
                      <a:pt x="2773" y="1278"/>
                    </a:lnTo>
                    <a:lnTo>
                      <a:pt x="2827" y="1262"/>
                    </a:lnTo>
                    <a:lnTo>
                      <a:pt x="2876" y="1241"/>
                    </a:lnTo>
                    <a:lnTo>
                      <a:pt x="2921" y="1215"/>
                    </a:lnTo>
                    <a:lnTo>
                      <a:pt x="2963" y="1187"/>
                    </a:lnTo>
                    <a:lnTo>
                      <a:pt x="3002" y="1157"/>
                    </a:lnTo>
                    <a:lnTo>
                      <a:pt x="3038" y="1124"/>
                    </a:lnTo>
                    <a:lnTo>
                      <a:pt x="3071" y="1088"/>
                    </a:lnTo>
                    <a:lnTo>
                      <a:pt x="3101" y="1050"/>
                    </a:lnTo>
                    <a:lnTo>
                      <a:pt x="3129" y="1011"/>
                    </a:lnTo>
                    <a:lnTo>
                      <a:pt x="3153" y="972"/>
                    </a:lnTo>
                    <a:lnTo>
                      <a:pt x="3176" y="931"/>
                    </a:lnTo>
                    <a:lnTo>
                      <a:pt x="3196" y="889"/>
                    </a:lnTo>
                    <a:lnTo>
                      <a:pt x="3213" y="849"/>
                    </a:lnTo>
                    <a:lnTo>
                      <a:pt x="3230" y="809"/>
                    </a:lnTo>
                    <a:lnTo>
                      <a:pt x="3244" y="770"/>
                    </a:lnTo>
                    <a:lnTo>
                      <a:pt x="3255" y="733"/>
                    </a:lnTo>
                    <a:lnTo>
                      <a:pt x="3266" y="697"/>
                    </a:lnTo>
                    <a:lnTo>
                      <a:pt x="3274" y="663"/>
                    </a:lnTo>
                    <a:lnTo>
                      <a:pt x="3282" y="632"/>
                    </a:lnTo>
                    <a:lnTo>
                      <a:pt x="2801" y="632"/>
                    </a:lnTo>
                    <a:close/>
                    <a:moveTo>
                      <a:pt x="211" y="205"/>
                    </a:moveTo>
                    <a:lnTo>
                      <a:pt x="490" y="1871"/>
                    </a:lnTo>
                    <a:lnTo>
                      <a:pt x="499" y="1901"/>
                    </a:lnTo>
                    <a:lnTo>
                      <a:pt x="516" y="1929"/>
                    </a:lnTo>
                    <a:lnTo>
                      <a:pt x="537" y="1954"/>
                    </a:lnTo>
                    <a:lnTo>
                      <a:pt x="562" y="1978"/>
                    </a:lnTo>
                    <a:lnTo>
                      <a:pt x="590" y="1997"/>
                    </a:lnTo>
                    <a:lnTo>
                      <a:pt x="621" y="2012"/>
                    </a:lnTo>
                    <a:lnTo>
                      <a:pt x="653" y="2022"/>
                    </a:lnTo>
                    <a:lnTo>
                      <a:pt x="685" y="2025"/>
                    </a:lnTo>
                    <a:lnTo>
                      <a:pt x="2262" y="2025"/>
                    </a:lnTo>
                    <a:lnTo>
                      <a:pt x="2294" y="2022"/>
                    </a:lnTo>
                    <a:lnTo>
                      <a:pt x="2324" y="2012"/>
                    </a:lnTo>
                    <a:lnTo>
                      <a:pt x="2352" y="1998"/>
                    </a:lnTo>
                    <a:lnTo>
                      <a:pt x="2377" y="1979"/>
                    </a:lnTo>
                    <a:lnTo>
                      <a:pt x="2399" y="1957"/>
                    </a:lnTo>
                    <a:lnTo>
                      <a:pt x="2418" y="1930"/>
                    </a:lnTo>
                    <a:lnTo>
                      <a:pt x="2431" y="1902"/>
                    </a:lnTo>
                    <a:lnTo>
                      <a:pt x="2438" y="1872"/>
                    </a:lnTo>
                    <a:lnTo>
                      <a:pt x="2650" y="205"/>
                    </a:lnTo>
                    <a:lnTo>
                      <a:pt x="211" y="205"/>
                    </a:lnTo>
                    <a:close/>
                    <a:moveTo>
                      <a:pt x="168" y="0"/>
                    </a:moveTo>
                    <a:lnTo>
                      <a:pt x="2685" y="0"/>
                    </a:lnTo>
                    <a:lnTo>
                      <a:pt x="2715" y="3"/>
                    </a:lnTo>
                    <a:lnTo>
                      <a:pt x="2743" y="10"/>
                    </a:lnTo>
                    <a:lnTo>
                      <a:pt x="2771" y="22"/>
                    </a:lnTo>
                    <a:lnTo>
                      <a:pt x="2795" y="39"/>
                    </a:lnTo>
                    <a:lnTo>
                      <a:pt x="2816" y="58"/>
                    </a:lnTo>
                    <a:lnTo>
                      <a:pt x="2834" y="83"/>
                    </a:lnTo>
                    <a:lnTo>
                      <a:pt x="2847" y="108"/>
                    </a:lnTo>
                    <a:lnTo>
                      <a:pt x="2855" y="137"/>
                    </a:lnTo>
                    <a:lnTo>
                      <a:pt x="2858" y="166"/>
                    </a:lnTo>
                    <a:lnTo>
                      <a:pt x="2857" y="196"/>
                    </a:lnTo>
                    <a:lnTo>
                      <a:pt x="2828" y="427"/>
                    </a:lnTo>
                    <a:lnTo>
                      <a:pt x="3402" y="427"/>
                    </a:lnTo>
                    <a:lnTo>
                      <a:pt x="3424" y="430"/>
                    </a:lnTo>
                    <a:lnTo>
                      <a:pt x="3443" y="437"/>
                    </a:lnTo>
                    <a:lnTo>
                      <a:pt x="3462" y="447"/>
                    </a:lnTo>
                    <a:lnTo>
                      <a:pt x="3477" y="461"/>
                    </a:lnTo>
                    <a:lnTo>
                      <a:pt x="3490" y="478"/>
                    </a:lnTo>
                    <a:lnTo>
                      <a:pt x="3499" y="497"/>
                    </a:lnTo>
                    <a:lnTo>
                      <a:pt x="3504" y="518"/>
                    </a:lnTo>
                    <a:lnTo>
                      <a:pt x="3504" y="539"/>
                    </a:lnTo>
                    <a:lnTo>
                      <a:pt x="3499" y="578"/>
                    </a:lnTo>
                    <a:lnTo>
                      <a:pt x="3493" y="620"/>
                    </a:lnTo>
                    <a:lnTo>
                      <a:pt x="3485" y="664"/>
                    </a:lnTo>
                    <a:lnTo>
                      <a:pt x="3475" y="709"/>
                    </a:lnTo>
                    <a:lnTo>
                      <a:pt x="3462" y="757"/>
                    </a:lnTo>
                    <a:lnTo>
                      <a:pt x="3448" y="804"/>
                    </a:lnTo>
                    <a:lnTo>
                      <a:pt x="3432" y="853"/>
                    </a:lnTo>
                    <a:lnTo>
                      <a:pt x="3413" y="902"/>
                    </a:lnTo>
                    <a:lnTo>
                      <a:pt x="3392" y="951"/>
                    </a:lnTo>
                    <a:lnTo>
                      <a:pt x="3369" y="999"/>
                    </a:lnTo>
                    <a:lnTo>
                      <a:pt x="3344" y="1048"/>
                    </a:lnTo>
                    <a:lnTo>
                      <a:pt x="3316" y="1096"/>
                    </a:lnTo>
                    <a:lnTo>
                      <a:pt x="3284" y="1142"/>
                    </a:lnTo>
                    <a:lnTo>
                      <a:pt x="3252" y="1186"/>
                    </a:lnTo>
                    <a:lnTo>
                      <a:pt x="3216" y="1230"/>
                    </a:lnTo>
                    <a:lnTo>
                      <a:pt x="3176" y="1271"/>
                    </a:lnTo>
                    <a:lnTo>
                      <a:pt x="3135" y="1310"/>
                    </a:lnTo>
                    <a:lnTo>
                      <a:pt x="3090" y="1346"/>
                    </a:lnTo>
                    <a:lnTo>
                      <a:pt x="3043" y="1379"/>
                    </a:lnTo>
                    <a:lnTo>
                      <a:pt x="2993" y="1409"/>
                    </a:lnTo>
                    <a:lnTo>
                      <a:pt x="2938" y="1436"/>
                    </a:lnTo>
                    <a:lnTo>
                      <a:pt x="2881" y="1458"/>
                    </a:lnTo>
                    <a:lnTo>
                      <a:pt x="2821" y="1476"/>
                    </a:lnTo>
                    <a:lnTo>
                      <a:pt x="2758" y="1490"/>
                    </a:lnTo>
                    <a:lnTo>
                      <a:pt x="2691" y="1498"/>
                    </a:lnTo>
                    <a:lnTo>
                      <a:pt x="2640" y="1897"/>
                    </a:lnTo>
                    <a:lnTo>
                      <a:pt x="2630" y="1946"/>
                    </a:lnTo>
                    <a:lnTo>
                      <a:pt x="2614" y="1994"/>
                    </a:lnTo>
                    <a:lnTo>
                      <a:pt x="2591" y="2038"/>
                    </a:lnTo>
                    <a:lnTo>
                      <a:pt x="2564" y="2078"/>
                    </a:lnTo>
                    <a:lnTo>
                      <a:pt x="2531" y="2116"/>
                    </a:lnTo>
                    <a:lnTo>
                      <a:pt x="2495" y="2148"/>
                    </a:lnTo>
                    <a:lnTo>
                      <a:pt x="2453" y="2176"/>
                    </a:lnTo>
                    <a:lnTo>
                      <a:pt x="2410" y="2199"/>
                    </a:lnTo>
                    <a:lnTo>
                      <a:pt x="2362" y="2215"/>
                    </a:lnTo>
                    <a:lnTo>
                      <a:pt x="2313" y="2226"/>
                    </a:lnTo>
                    <a:lnTo>
                      <a:pt x="2262" y="2229"/>
                    </a:lnTo>
                    <a:lnTo>
                      <a:pt x="685" y="2229"/>
                    </a:lnTo>
                    <a:lnTo>
                      <a:pt x="636" y="2226"/>
                    </a:lnTo>
                    <a:lnTo>
                      <a:pt x="588" y="2215"/>
                    </a:lnTo>
                    <a:lnTo>
                      <a:pt x="540" y="2200"/>
                    </a:lnTo>
                    <a:lnTo>
                      <a:pt x="495" y="2178"/>
                    </a:lnTo>
                    <a:lnTo>
                      <a:pt x="453" y="2152"/>
                    </a:lnTo>
                    <a:lnTo>
                      <a:pt x="415" y="2120"/>
                    </a:lnTo>
                    <a:lnTo>
                      <a:pt x="380" y="2084"/>
                    </a:lnTo>
                    <a:lnTo>
                      <a:pt x="348" y="2045"/>
                    </a:lnTo>
                    <a:lnTo>
                      <a:pt x="323" y="2003"/>
                    </a:lnTo>
                    <a:lnTo>
                      <a:pt x="303" y="1957"/>
                    </a:lnTo>
                    <a:lnTo>
                      <a:pt x="289" y="1909"/>
                    </a:lnTo>
                    <a:lnTo>
                      <a:pt x="3" y="199"/>
                    </a:lnTo>
                    <a:lnTo>
                      <a:pt x="0" y="170"/>
                    </a:lnTo>
                    <a:lnTo>
                      <a:pt x="1" y="142"/>
                    </a:lnTo>
                    <a:lnTo>
                      <a:pt x="8" y="113"/>
                    </a:lnTo>
                    <a:lnTo>
                      <a:pt x="20" y="86"/>
                    </a:lnTo>
                    <a:lnTo>
                      <a:pt x="37" y="61"/>
                    </a:lnTo>
                    <a:lnTo>
                      <a:pt x="57" y="40"/>
                    </a:lnTo>
                    <a:lnTo>
                      <a:pt x="81" y="22"/>
                    </a:lnTo>
                    <a:lnTo>
                      <a:pt x="108" y="11"/>
                    </a:lnTo>
                    <a:lnTo>
                      <a:pt x="138" y="3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8"/>
              <p:cNvSpPr>
                <a:spLocks/>
              </p:cNvSpPr>
              <p:nvPr/>
            </p:nvSpPr>
            <p:spPr bwMode="black">
              <a:xfrm>
                <a:off x="3154363" y="2217738"/>
                <a:ext cx="92075" cy="295275"/>
              </a:xfrm>
              <a:custGeom>
                <a:avLst/>
                <a:gdLst>
                  <a:gd name="T0" fmla="*/ 192 w 408"/>
                  <a:gd name="T1" fmla="*/ 3 h 1305"/>
                  <a:gd name="T2" fmla="*/ 233 w 408"/>
                  <a:gd name="T3" fmla="*/ 24 h 1305"/>
                  <a:gd name="T4" fmla="*/ 249 w 408"/>
                  <a:gd name="T5" fmla="*/ 39 h 1305"/>
                  <a:gd name="T6" fmla="*/ 279 w 408"/>
                  <a:gd name="T7" fmla="*/ 68 h 1305"/>
                  <a:gd name="T8" fmla="*/ 315 w 408"/>
                  <a:gd name="T9" fmla="*/ 111 h 1305"/>
                  <a:gd name="T10" fmla="*/ 352 w 408"/>
                  <a:gd name="T11" fmla="*/ 164 h 1305"/>
                  <a:gd name="T12" fmla="*/ 384 w 408"/>
                  <a:gd name="T13" fmla="*/ 228 h 1305"/>
                  <a:gd name="T14" fmla="*/ 403 w 408"/>
                  <a:gd name="T15" fmla="*/ 300 h 1305"/>
                  <a:gd name="T16" fmla="*/ 407 w 408"/>
                  <a:gd name="T17" fmla="*/ 363 h 1305"/>
                  <a:gd name="T18" fmla="*/ 399 w 408"/>
                  <a:gd name="T19" fmla="*/ 416 h 1305"/>
                  <a:gd name="T20" fmla="*/ 377 w 408"/>
                  <a:gd name="T21" fmla="*/ 476 h 1305"/>
                  <a:gd name="T22" fmla="*/ 335 w 408"/>
                  <a:gd name="T23" fmla="*/ 539 h 1305"/>
                  <a:gd name="T24" fmla="*/ 284 w 408"/>
                  <a:gd name="T25" fmla="*/ 595 h 1305"/>
                  <a:gd name="T26" fmla="*/ 247 w 408"/>
                  <a:gd name="T27" fmla="*/ 661 h 1305"/>
                  <a:gd name="T28" fmla="*/ 220 w 408"/>
                  <a:gd name="T29" fmla="*/ 744 h 1305"/>
                  <a:gd name="T30" fmla="*/ 206 w 408"/>
                  <a:gd name="T31" fmla="*/ 839 h 1305"/>
                  <a:gd name="T32" fmla="*/ 205 w 408"/>
                  <a:gd name="T33" fmla="*/ 939 h 1305"/>
                  <a:gd name="T34" fmla="*/ 214 w 408"/>
                  <a:gd name="T35" fmla="*/ 1011 h 1305"/>
                  <a:gd name="T36" fmla="*/ 229 w 408"/>
                  <a:gd name="T37" fmla="*/ 1062 h 1305"/>
                  <a:gd name="T38" fmla="*/ 244 w 408"/>
                  <a:gd name="T39" fmla="*/ 1093 h 1305"/>
                  <a:gd name="T40" fmla="*/ 276 w 408"/>
                  <a:gd name="T41" fmla="*/ 1109 h 1305"/>
                  <a:gd name="T42" fmla="*/ 315 w 408"/>
                  <a:gd name="T43" fmla="*/ 1139 h 1305"/>
                  <a:gd name="T44" fmla="*/ 337 w 408"/>
                  <a:gd name="T45" fmla="*/ 1184 h 1305"/>
                  <a:gd name="T46" fmla="*/ 334 w 408"/>
                  <a:gd name="T47" fmla="*/ 1235 h 1305"/>
                  <a:gd name="T48" fmla="*/ 306 w 408"/>
                  <a:gd name="T49" fmla="*/ 1278 h 1305"/>
                  <a:gd name="T50" fmla="*/ 263 w 408"/>
                  <a:gd name="T51" fmla="*/ 1301 h 1305"/>
                  <a:gd name="T52" fmla="*/ 229 w 408"/>
                  <a:gd name="T53" fmla="*/ 1305 h 1305"/>
                  <a:gd name="T54" fmla="*/ 199 w 408"/>
                  <a:gd name="T55" fmla="*/ 1300 h 1305"/>
                  <a:gd name="T56" fmla="*/ 162 w 408"/>
                  <a:gd name="T57" fmla="*/ 1287 h 1305"/>
                  <a:gd name="T58" fmla="*/ 124 w 408"/>
                  <a:gd name="T59" fmla="*/ 1263 h 1305"/>
                  <a:gd name="T60" fmla="*/ 85 w 408"/>
                  <a:gd name="T61" fmla="*/ 1222 h 1305"/>
                  <a:gd name="T62" fmla="*/ 50 w 408"/>
                  <a:gd name="T63" fmla="*/ 1164 h 1305"/>
                  <a:gd name="T64" fmla="*/ 24 w 408"/>
                  <a:gd name="T65" fmla="*/ 1091 h 1305"/>
                  <a:gd name="T66" fmla="*/ 7 w 408"/>
                  <a:gd name="T67" fmla="*/ 1009 h 1305"/>
                  <a:gd name="T68" fmla="*/ 0 w 408"/>
                  <a:gd name="T69" fmla="*/ 916 h 1305"/>
                  <a:gd name="T70" fmla="*/ 4 w 408"/>
                  <a:gd name="T71" fmla="*/ 819 h 1305"/>
                  <a:gd name="T72" fmla="*/ 18 w 408"/>
                  <a:gd name="T73" fmla="*/ 719 h 1305"/>
                  <a:gd name="T74" fmla="*/ 43 w 408"/>
                  <a:gd name="T75" fmla="*/ 622 h 1305"/>
                  <a:gd name="T76" fmla="*/ 82 w 408"/>
                  <a:gd name="T77" fmla="*/ 533 h 1305"/>
                  <a:gd name="T78" fmla="*/ 134 w 408"/>
                  <a:gd name="T79" fmla="*/ 454 h 1305"/>
                  <a:gd name="T80" fmla="*/ 180 w 408"/>
                  <a:gd name="T81" fmla="*/ 405 h 1305"/>
                  <a:gd name="T82" fmla="*/ 198 w 408"/>
                  <a:gd name="T83" fmla="*/ 376 h 1305"/>
                  <a:gd name="T84" fmla="*/ 204 w 408"/>
                  <a:gd name="T85" fmla="*/ 354 h 1305"/>
                  <a:gd name="T86" fmla="*/ 200 w 408"/>
                  <a:gd name="T87" fmla="*/ 323 h 1305"/>
                  <a:gd name="T88" fmla="*/ 182 w 408"/>
                  <a:gd name="T89" fmla="*/ 278 h 1305"/>
                  <a:gd name="T90" fmla="*/ 155 w 408"/>
                  <a:gd name="T91" fmla="*/ 236 h 1305"/>
                  <a:gd name="T92" fmla="*/ 125 w 408"/>
                  <a:gd name="T93" fmla="*/ 202 h 1305"/>
                  <a:gd name="T94" fmla="*/ 103 w 408"/>
                  <a:gd name="T95" fmla="*/ 180 h 1305"/>
                  <a:gd name="T96" fmla="*/ 75 w 408"/>
                  <a:gd name="T97" fmla="*/ 144 h 1305"/>
                  <a:gd name="T98" fmla="*/ 65 w 408"/>
                  <a:gd name="T99" fmla="*/ 100 h 1305"/>
                  <a:gd name="T100" fmla="*/ 77 w 408"/>
                  <a:gd name="T101" fmla="*/ 57 h 1305"/>
                  <a:gd name="T102" fmla="*/ 106 w 408"/>
                  <a:gd name="T103" fmla="*/ 21 h 1305"/>
                  <a:gd name="T104" fmla="*/ 147 w 408"/>
                  <a:gd name="T105" fmla="*/ 3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8" h="1305">
                    <a:moveTo>
                      <a:pt x="170" y="0"/>
                    </a:moveTo>
                    <a:lnTo>
                      <a:pt x="192" y="3"/>
                    </a:lnTo>
                    <a:lnTo>
                      <a:pt x="213" y="11"/>
                    </a:lnTo>
                    <a:lnTo>
                      <a:pt x="233" y="24"/>
                    </a:lnTo>
                    <a:lnTo>
                      <a:pt x="239" y="29"/>
                    </a:lnTo>
                    <a:lnTo>
                      <a:pt x="249" y="39"/>
                    </a:lnTo>
                    <a:lnTo>
                      <a:pt x="263" y="52"/>
                    </a:lnTo>
                    <a:lnTo>
                      <a:pt x="279" y="68"/>
                    </a:lnTo>
                    <a:lnTo>
                      <a:pt x="297" y="88"/>
                    </a:lnTo>
                    <a:lnTo>
                      <a:pt x="315" y="111"/>
                    </a:lnTo>
                    <a:lnTo>
                      <a:pt x="334" y="136"/>
                    </a:lnTo>
                    <a:lnTo>
                      <a:pt x="352" y="164"/>
                    </a:lnTo>
                    <a:lnTo>
                      <a:pt x="369" y="195"/>
                    </a:lnTo>
                    <a:lnTo>
                      <a:pt x="384" y="228"/>
                    </a:lnTo>
                    <a:lnTo>
                      <a:pt x="395" y="263"/>
                    </a:lnTo>
                    <a:lnTo>
                      <a:pt x="403" y="300"/>
                    </a:lnTo>
                    <a:lnTo>
                      <a:pt x="408" y="338"/>
                    </a:lnTo>
                    <a:lnTo>
                      <a:pt x="407" y="363"/>
                    </a:lnTo>
                    <a:lnTo>
                      <a:pt x="405" y="388"/>
                    </a:lnTo>
                    <a:lnTo>
                      <a:pt x="399" y="416"/>
                    </a:lnTo>
                    <a:lnTo>
                      <a:pt x="391" y="445"/>
                    </a:lnTo>
                    <a:lnTo>
                      <a:pt x="377" y="476"/>
                    </a:lnTo>
                    <a:lnTo>
                      <a:pt x="359" y="508"/>
                    </a:lnTo>
                    <a:lnTo>
                      <a:pt x="335" y="539"/>
                    </a:lnTo>
                    <a:lnTo>
                      <a:pt x="306" y="570"/>
                    </a:lnTo>
                    <a:lnTo>
                      <a:pt x="284" y="595"/>
                    </a:lnTo>
                    <a:lnTo>
                      <a:pt x="264" y="625"/>
                    </a:lnTo>
                    <a:lnTo>
                      <a:pt x="247" y="661"/>
                    </a:lnTo>
                    <a:lnTo>
                      <a:pt x="232" y="701"/>
                    </a:lnTo>
                    <a:lnTo>
                      <a:pt x="220" y="744"/>
                    </a:lnTo>
                    <a:lnTo>
                      <a:pt x="212" y="791"/>
                    </a:lnTo>
                    <a:lnTo>
                      <a:pt x="206" y="839"/>
                    </a:lnTo>
                    <a:lnTo>
                      <a:pt x="204" y="889"/>
                    </a:lnTo>
                    <a:lnTo>
                      <a:pt x="205" y="939"/>
                    </a:lnTo>
                    <a:lnTo>
                      <a:pt x="208" y="977"/>
                    </a:lnTo>
                    <a:lnTo>
                      <a:pt x="214" y="1011"/>
                    </a:lnTo>
                    <a:lnTo>
                      <a:pt x="221" y="1039"/>
                    </a:lnTo>
                    <a:lnTo>
                      <a:pt x="229" y="1062"/>
                    </a:lnTo>
                    <a:lnTo>
                      <a:pt x="236" y="1081"/>
                    </a:lnTo>
                    <a:lnTo>
                      <a:pt x="244" y="1093"/>
                    </a:lnTo>
                    <a:lnTo>
                      <a:pt x="250" y="1102"/>
                    </a:lnTo>
                    <a:lnTo>
                      <a:pt x="276" y="1109"/>
                    </a:lnTo>
                    <a:lnTo>
                      <a:pt x="298" y="1121"/>
                    </a:lnTo>
                    <a:lnTo>
                      <a:pt x="315" y="1139"/>
                    </a:lnTo>
                    <a:lnTo>
                      <a:pt x="329" y="1160"/>
                    </a:lnTo>
                    <a:lnTo>
                      <a:pt x="337" y="1184"/>
                    </a:lnTo>
                    <a:lnTo>
                      <a:pt x="338" y="1210"/>
                    </a:lnTo>
                    <a:lnTo>
                      <a:pt x="334" y="1235"/>
                    </a:lnTo>
                    <a:lnTo>
                      <a:pt x="322" y="1258"/>
                    </a:lnTo>
                    <a:lnTo>
                      <a:pt x="306" y="1278"/>
                    </a:lnTo>
                    <a:lnTo>
                      <a:pt x="286" y="1292"/>
                    </a:lnTo>
                    <a:lnTo>
                      <a:pt x="263" y="1301"/>
                    </a:lnTo>
                    <a:lnTo>
                      <a:pt x="236" y="1305"/>
                    </a:lnTo>
                    <a:lnTo>
                      <a:pt x="229" y="1305"/>
                    </a:lnTo>
                    <a:lnTo>
                      <a:pt x="215" y="1304"/>
                    </a:lnTo>
                    <a:lnTo>
                      <a:pt x="199" y="1300"/>
                    </a:lnTo>
                    <a:lnTo>
                      <a:pt x="180" y="1295"/>
                    </a:lnTo>
                    <a:lnTo>
                      <a:pt x="162" y="1287"/>
                    </a:lnTo>
                    <a:lnTo>
                      <a:pt x="143" y="1277"/>
                    </a:lnTo>
                    <a:lnTo>
                      <a:pt x="124" y="1263"/>
                    </a:lnTo>
                    <a:lnTo>
                      <a:pt x="104" y="1244"/>
                    </a:lnTo>
                    <a:lnTo>
                      <a:pt x="85" y="1222"/>
                    </a:lnTo>
                    <a:lnTo>
                      <a:pt x="67" y="1197"/>
                    </a:lnTo>
                    <a:lnTo>
                      <a:pt x="50" y="1164"/>
                    </a:lnTo>
                    <a:lnTo>
                      <a:pt x="35" y="1127"/>
                    </a:lnTo>
                    <a:lnTo>
                      <a:pt x="24" y="1091"/>
                    </a:lnTo>
                    <a:lnTo>
                      <a:pt x="14" y="1052"/>
                    </a:lnTo>
                    <a:lnTo>
                      <a:pt x="7" y="1009"/>
                    </a:lnTo>
                    <a:lnTo>
                      <a:pt x="3" y="964"/>
                    </a:lnTo>
                    <a:lnTo>
                      <a:pt x="0" y="916"/>
                    </a:lnTo>
                    <a:lnTo>
                      <a:pt x="0" y="867"/>
                    </a:lnTo>
                    <a:lnTo>
                      <a:pt x="4" y="819"/>
                    </a:lnTo>
                    <a:lnTo>
                      <a:pt x="9" y="769"/>
                    </a:lnTo>
                    <a:lnTo>
                      <a:pt x="18" y="719"/>
                    </a:lnTo>
                    <a:lnTo>
                      <a:pt x="28" y="670"/>
                    </a:lnTo>
                    <a:lnTo>
                      <a:pt x="43" y="622"/>
                    </a:lnTo>
                    <a:lnTo>
                      <a:pt x="61" y="576"/>
                    </a:lnTo>
                    <a:lnTo>
                      <a:pt x="82" y="533"/>
                    </a:lnTo>
                    <a:lnTo>
                      <a:pt x="106" y="492"/>
                    </a:lnTo>
                    <a:lnTo>
                      <a:pt x="134" y="454"/>
                    </a:lnTo>
                    <a:lnTo>
                      <a:pt x="165" y="422"/>
                    </a:lnTo>
                    <a:lnTo>
                      <a:pt x="180" y="405"/>
                    </a:lnTo>
                    <a:lnTo>
                      <a:pt x="191" y="390"/>
                    </a:lnTo>
                    <a:lnTo>
                      <a:pt x="198" y="376"/>
                    </a:lnTo>
                    <a:lnTo>
                      <a:pt x="201" y="365"/>
                    </a:lnTo>
                    <a:lnTo>
                      <a:pt x="204" y="354"/>
                    </a:lnTo>
                    <a:lnTo>
                      <a:pt x="204" y="345"/>
                    </a:lnTo>
                    <a:lnTo>
                      <a:pt x="200" y="323"/>
                    </a:lnTo>
                    <a:lnTo>
                      <a:pt x="193" y="300"/>
                    </a:lnTo>
                    <a:lnTo>
                      <a:pt x="182" y="278"/>
                    </a:lnTo>
                    <a:lnTo>
                      <a:pt x="169" y="257"/>
                    </a:lnTo>
                    <a:lnTo>
                      <a:pt x="155" y="236"/>
                    </a:lnTo>
                    <a:lnTo>
                      <a:pt x="140" y="219"/>
                    </a:lnTo>
                    <a:lnTo>
                      <a:pt x="125" y="202"/>
                    </a:lnTo>
                    <a:lnTo>
                      <a:pt x="112" y="190"/>
                    </a:lnTo>
                    <a:lnTo>
                      <a:pt x="103" y="180"/>
                    </a:lnTo>
                    <a:lnTo>
                      <a:pt x="86" y="164"/>
                    </a:lnTo>
                    <a:lnTo>
                      <a:pt x="75" y="144"/>
                    </a:lnTo>
                    <a:lnTo>
                      <a:pt x="68" y="122"/>
                    </a:lnTo>
                    <a:lnTo>
                      <a:pt x="65" y="100"/>
                    </a:lnTo>
                    <a:lnTo>
                      <a:pt x="69" y="78"/>
                    </a:lnTo>
                    <a:lnTo>
                      <a:pt x="77" y="57"/>
                    </a:lnTo>
                    <a:lnTo>
                      <a:pt x="90" y="38"/>
                    </a:lnTo>
                    <a:lnTo>
                      <a:pt x="106" y="21"/>
                    </a:lnTo>
                    <a:lnTo>
                      <a:pt x="126" y="10"/>
                    </a:lnTo>
                    <a:lnTo>
                      <a:pt x="147" y="3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black">
              <a:xfrm>
                <a:off x="2986088" y="2217738"/>
                <a:ext cx="93662" cy="295275"/>
              </a:xfrm>
              <a:custGeom>
                <a:avLst/>
                <a:gdLst>
                  <a:gd name="T0" fmla="*/ 191 w 407"/>
                  <a:gd name="T1" fmla="*/ 3 h 1305"/>
                  <a:gd name="T2" fmla="*/ 232 w 407"/>
                  <a:gd name="T3" fmla="*/ 24 h 1305"/>
                  <a:gd name="T4" fmla="*/ 249 w 407"/>
                  <a:gd name="T5" fmla="*/ 39 h 1305"/>
                  <a:gd name="T6" fmla="*/ 278 w 407"/>
                  <a:gd name="T7" fmla="*/ 68 h 1305"/>
                  <a:gd name="T8" fmla="*/ 314 w 407"/>
                  <a:gd name="T9" fmla="*/ 111 h 1305"/>
                  <a:gd name="T10" fmla="*/ 351 w 407"/>
                  <a:gd name="T11" fmla="*/ 164 h 1305"/>
                  <a:gd name="T12" fmla="*/ 383 w 407"/>
                  <a:gd name="T13" fmla="*/ 228 h 1305"/>
                  <a:gd name="T14" fmla="*/ 403 w 407"/>
                  <a:gd name="T15" fmla="*/ 300 h 1305"/>
                  <a:gd name="T16" fmla="*/ 407 w 407"/>
                  <a:gd name="T17" fmla="*/ 363 h 1305"/>
                  <a:gd name="T18" fmla="*/ 398 w 407"/>
                  <a:gd name="T19" fmla="*/ 416 h 1305"/>
                  <a:gd name="T20" fmla="*/ 376 w 407"/>
                  <a:gd name="T21" fmla="*/ 476 h 1305"/>
                  <a:gd name="T22" fmla="*/ 335 w 407"/>
                  <a:gd name="T23" fmla="*/ 539 h 1305"/>
                  <a:gd name="T24" fmla="*/ 282 w 407"/>
                  <a:gd name="T25" fmla="*/ 595 h 1305"/>
                  <a:gd name="T26" fmla="*/ 246 w 407"/>
                  <a:gd name="T27" fmla="*/ 661 h 1305"/>
                  <a:gd name="T28" fmla="*/ 220 w 407"/>
                  <a:gd name="T29" fmla="*/ 744 h 1305"/>
                  <a:gd name="T30" fmla="*/ 205 w 407"/>
                  <a:gd name="T31" fmla="*/ 839 h 1305"/>
                  <a:gd name="T32" fmla="*/ 205 w 407"/>
                  <a:gd name="T33" fmla="*/ 939 h 1305"/>
                  <a:gd name="T34" fmla="*/ 214 w 407"/>
                  <a:gd name="T35" fmla="*/ 1011 h 1305"/>
                  <a:gd name="T36" fmla="*/ 228 w 407"/>
                  <a:gd name="T37" fmla="*/ 1062 h 1305"/>
                  <a:gd name="T38" fmla="*/ 243 w 407"/>
                  <a:gd name="T39" fmla="*/ 1093 h 1305"/>
                  <a:gd name="T40" fmla="*/ 274 w 407"/>
                  <a:gd name="T41" fmla="*/ 1109 h 1305"/>
                  <a:gd name="T42" fmla="*/ 315 w 407"/>
                  <a:gd name="T43" fmla="*/ 1139 h 1305"/>
                  <a:gd name="T44" fmla="*/ 336 w 407"/>
                  <a:gd name="T45" fmla="*/ 1184 h 1305"/>
                  <a:gd name="T46" fmla="*/ 332 w 407"/>
                  <a:gd name="T47" fmla="*/ 1235 h 1305"/>
                  <a:gd name="T48" fmla="*/ 306 w 407"/>
                  <a:gd name="T49" fmla="*/ 1278 h 1305"/>
                  <a:gd name="T50" fmla="*/ 261 w 407"/>
                  <a:gd name="T51" fmla="*/ 1301 h 1305"/>
                  <a:gd name="T52" fmla="*/ 229 w 407"/>
                  <a:gd name="T53" fmla="*/ 1305 h 1305"/>
                  <a:gd name="T54" fmla="*/ 198 w 407"/>
                  <a:gd name="T55" fmla="*/ 1300 h 1305"/>
                  <a:gd name="T56" fmla="*/ 162 w 407"/>
                  <a:gd name="T57" fmla="*/ 1287 h 1305"/>
                  <a:gd name="T58" fmla="*/ 123 w 407"/>
                  <a:gd name="T59" fmla="*/ 1263 h 1305"/>
                  <a:gd name="T60" fmla="*/ 85 w 407"/>
                  <a:gd name="T61" fmla="*/ 1222 h 1305"/>
                  <a:gd name="T62" fmla="*/ 50 w 407"/>
                  <a:gd name="T63" fmla="*/ 1164 h 1305"/>
                  <a:gd name="T64" fmla="*/ 23 w 407"/>
                  <a:gd name="T65" fmla="*/ 1091 h 1305"/>
                  <a:gd name="T66" fmla="*/ 7 w 407"/>
                  <a:gd name="T67" fmla="*/ 1009 h 1305"/>
                  <a:gd name="T68" fmla="*/ 0 w 407"/>
                  <a:gd name="T69" fmla="*/ 916 h 1305"/>
                  <a:gd name="T70" fmla="*/ 2 w 407"/>
                  <a:gd name="T71" fmla="*/ 819 h 1305"/>
                  <a:gd name="T72" fmla="*/ 16 w 407"/>
                  <a:gd name="T73" fmla="*/ 719 h 1305"/>
                  <a:gd name="T74" fmla="*/ 42 w 407"/>
                  <a:gd name="T75" fmla="*/ 622 h 1305"/>
                  <a:gd name="T76" fmla="*/ 80 w 407"/>
                  <a:gd name="T77" fmla="*/ 533 h 1305"/>
                  <a:gd name="T78" fmla="*/ 133 w 407"/>
                  <a:gd name="T79" fmla="*/ 454 h 1305"/>
                  <a:gd name="T80" fmla="*/ 179 w 407"/>
                  <a:gd name="T81" fmla="*/ 405 h 1305"/>
                  <a:gd name="T82" fmla="*/ 196 w 407"/>
                  <a:gd name="T83" fmla="*/ 376 h 1305"/>
                  <a:gd name="T84" fmla="*/ 202 w 407"/>
                  <a:gd name="T85" fmla="*/ 354 h 1305"/>
                  <a:gd name="T86" fmla="*/ 199 w 407"/>
                  <a:gd name="T87" fmla="*/ 322 h 1305"/>
                  <a:gd name="T88" fmla="*/ 180 w 407"/>
                  <a:gd name="T89" fmla="*/ 275 h 1305"/>
                  <a:gd name="T90" fmla="*/ 151 w 407"/>
                  <a:gd name="T91" fmla="*/ 234 h 1305"/>
                  <a:gd name="T92" fmla="*/ 122 w 407"/>
                  <a:gd name="T93" fmla="*/ 201 h 1305"/>
                  <a:gd name="T94" fmla="*/ 102 w 407"/>
                  <a:gd name="T95" fmla="*/ 181 h 1305"/>
                  <a:gd name="T96" fmla="*/ 73 w 407"/>
                  <a:gd name="T97" fmla="*/ 144 h 1305"/>
                  <a:gd name="T98" fmla="*/ 65 w 407"/>
                  <a:gd name="T99" fmla="*/ 101 h 1305"/>
                  <a:gd name="T100" fmla="*/ 76 w 407"/>
                  <a:gd name="T101" fmla="*/ 57 h 1305"/>
                  <a:gd name="T102" fmla="*/ 105 w 407"/>
                  <a:gd name="T103" fmla="*/ 21 h 1305"/>
                  <a:gd name="T104" fmla="*/ 146 w 407"/>
                  <a:gd name="T105" fmla="*/ 3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7" h="1305">
                    <a:moveTo>
                      <a:pt x="169" y="0"/>
                    </a:moveTo>
                    <a:lnTo>
                      <a:pt x="191" y="3"/>
                    </a:lnTo>
                    <a:lnTo>
                      <a:pt x="212" y="11"/>
                    </a:lnTo>
                    <a:lnTo>
                      <a:pt x="232" y="24"/>
                    </a:lnTo>
                    <a:lnTo>
                      <a:pt x="238" y="29"/>
                    </a:lnTo>
                    <a:lnTo>
                      <a:pt x="249" y="39"/>
                    </a:lnTo>
                    <a:lnTo>
                      <a:pt x="261" y="52"/>
                    </a:lnTo>
                    <a:lnTo>
                      <a:pt x="278" y="68"/>
                    </a:lnTo>
                    <a:lnTo>
                      <a:pt x="295" y="88"/>
                    </a:lnTo>
                    <a:lnTo>
                      <a:pt x="314" y="111"/>
                    </a:lnTo>
                    <a:lnTo>
                      <a:pt x="333" y="136"/>
                    </a:lnTo>
                    <a:lnTo>
                      <a:pt x="351" y="164"/>
                    </a:lnTo>
                    <a:lnTo>
                      <a:pt x="368" y="195"/>
                    </a:lnTo>
                    <a:lnTo>
                      <a:pt x="383" y="228"/>
                    </a:lnTo>
                    <a:lnTo>
                      <a:pt x="395" y="263"/>
                    </a:lnTo>
                    <a:lnTo>
                      <a:pt x="403" y="300"/>
                    </a:lnTo>
                    <a:lnTo>
                      <a:pt x="407" y="338"/>
                    </a:lnTo>
                    <a:lnTo>
                      <a:pt x="407" y="363"/>
                    </a:lnTo>
                    <a:lnTo>
                      <a:pt x="404" y="388"/>
                    </a:lnTo>
                    <a:lnTo>
                      <a:pt x="398" y="416"/>
                    </a:lnTo>
                    <a:lnTo>
                      <a:pt x="389" y="445"/>
                    </a:lnTo>
                    <a:lnTo>
                      <a:pt x="376" y="476"/>
                    </a:lnTo>
                    <a:lnTo>
                      <a:pt x="358" y="508"/>
                    </a:lnTo>
                    <a:lnTo>
                      <a:pt x="335" y="539"/>
                    </a:lnTo>
                    <a:lnTo>
                      <a:pt x="304" y="570"/>
                    </a:lnTo>
                    <a:lnTo>
                      <a:pt x="282" y="595"/>
                    </a:lnTo>
                    <a:lnTo>
                      <a:pt x="264" y="625"/>
                    </a:lnTo>
                    <a:lnTo>
                      <a:pt x="246" y="661"/>
                    </a:lnTo>
                    <a:lnTo>
                      <a:pt x="231" y="700"/>
                    </a:lnTo>
                    <a:lnTo>
                      <a:pt x="220" y="744"/>
                    </a:lnTo>
                    <a:lnTo>
                      <a:pt x="210" y="791"/>
                    </a:lnTo>
                    <a:lnTo>
                      <a:pt x="205" y="839"/>
                    </a:lnTo>
                    <a:lnTo>
                      <a:pt x="203" y="889"/>
                    </a:lnTo>
                    <a:lnTo>
                      <a:pt x="205" y="939"/>
                    </a:lnTo>
                    <a:lnTo>
                      <a:pt x="208" y="977"/>
                    </a:lnTo>
                    <a:lnTo>
                      <a:pt x="214" y="1011"/>
                    </a:lnTo>
                    <a:lnTo>
                      <a:pt x="221" y="1039"/>
                    </a:lnTo>
                    <a:lnTo>
                      <a:pt x="228" y="1062"/>
                    </a:lnTo>
                    <a:lnTo>
                      <a:pt x="236" y="1081"/>
                    </a:lnTo>
                    <a:lnTo>
                      <a:pt x="243" y="1093"/>
                    </a:lnTo>
                    <a:lnTo>
                      <a:pt x="249" y="1102"/>
                    </a:lnTo>
                    <a:lnTo>
                      <a:pt x="274" y="1109"/>
                    </a:lnTo>
                    <a:lnTo>
                      <a:pt x="296" y="1121"/>
                    </a:lnTo>
                    <a:lnTo>
                      <a:pt x="315" y="1139"/>
                    </a:lnTo>
                    <a:lnTo>
                      <a:pt x="328" y="1160"/>
                    </a:lnTo>
                    <a:lnTo>
                      <a:pt x="336" y="1184"/>
                    </a:lnTo>
                    <a:lnTo>
                      <a:pt x="338" y="1210"/>
                    </a:lnTo>
                    <a:lnTo>
                      <a:pt x="332" y="1235"/>
                    </a:lnTo>
                    <a:lnTo>
                      <a:pt x="322" y="1258"/>
                    </a:lnTo>
                    <a:lnTo>
                      <a:pt x="306" y="1278"/>
                    </a:lnTo>
                    <a:lnTo>
                      <a:pt x="285" y="1292"/>
                    </a:lnTo>
                    <a:lnTo>
                      <a:pt x="261" y="1301"/>
                    </a:lnTo>
                    <a:lnTo>
                      <a:pt x="236" y="1305"/>
                    </a:lnTo>
                    <a:lnTo>
                      <a:pt x="229" y="1305"/>
                    </a:lnTo>
                    <a:lnTo>
                      <a:pt x="214" y="1304"/>
                    </a:lnTo>
                    <a:lnTo>
                      <a:pt x="198" y="1300"/>
                    </a:lnTo>
                    <a:lnTo>
                      <a:pt x="180" y="1295"/>
                    </a:lnTo>
                    <a:lnTo>
                      <a:pt x="162" y="1287"/>
                    </a:lnTo>
                    <a:lnTo>
                      <a:pt x="142" y="1277"/>
                    </a:lnTo>
                    <a:lnTo>
                      <a:pt x="123" y="1263"/>
                    </a:lnTo>
                    <a:lnTo>
                      <a:pt x="104" y="1244"/>
                    </a:lnTo>
                    <a:lnTo>
                      <a:pt x="85" y="1222"/>
                    </a:lnTo>
                    <a:lnTo>
                      <a:pt x="66" y="1197"/>
                    </a:lnTo>
                    <a:lnTo>
                      <a:pt x="50" y="1164"/>
                    </a:lnTo>
                    <a:lnTo>
                      <a:pt x="34" y="1127"/>
                    </a:lnTo>
                    <a:lnTo>
                      <a:pt x="23" y="1091"/>
                    </a:lnTo>
                    <a:lnTo>
                      <a:pt x="14" y="1052"/>
                    </a:lnTo>
                    <a:lnTo>
                      <a:pt x="7" y="1009"/>
                    </a:lnTo>
                    <a:lnTo>
                      <a:pt x="2" y="964"/>
                    </a:lnTo>
                    <a:lnTo>
                      <a:pt x="0" y="916"/>
                    </a:lnTo>
                    <a:lnTo>
                      <a:pt x="0" y="868"/>
                    </a:lnTo>
                    <a:lnTo>
                      <a:pt x="2" y="819"/>
                    </a:lnTo>
                    <a:lnTo>
                      <a:pt x="8" y="769"/>
                    </a:lnTo>
                    <a:lnTo>
                      <a:pt x="16" y="719"/>
                    </a:lnTo>
                    <a:lnTo>
                      <a:pt x="28" y="670"/>
                    </a:lnTo>
                    <a:lnTo>
                      <a:pt x="42" y="622"/>
                    </a:lnTo>
                    <a:lnTo>
                      <a:pt x="59" y="576"/>
                    </a:lnTo>
                    <a:lnTo>
                      <a:pt x="80" y="533"/>
                    </a:lnTo>
                    <a:lnTo>
                      <a:pt x="105" y="492"/>
                    </a:lnTo>
                    <a:lnTo>
                      <a:pt x="133" y="454"/>
                    </a:lnTo>
                    <a:lnTo>
                      <a:pt x="164" y="422"/>
                    </a:lnTo>
                    <a:lnTo>
                      <a:pt x="179" y="405"/>
                    </a:lnTo>
                    <a:lnTo>
                      <a:pt x="189" y="390"/>
                    </a:lnTo>
                    <a:lnTo>
                      <a:pt x="196" y="376"/>
                    </a:lnTo>
                    <a:lnTo>
                      <a:pt x="201" y="365"/>
                    </a:lnTo>
                    <a:lnTo>
                      <a:pt x="202" y="354"/>
                    </a:lnTo>
                    <a:lnTo>
                      <a:pt x="202" y="345"/>
                    </a:lnTo>
                    <a:lnTo>
                      <a:pt x="199" y="322"/>
                    </a:lnTo>
                    <a:lnTo>
                      <a:pt x="192" y="299"/>
                    </a:lnTo>
                    <a:lnTo>
                      <a:pt x="180" y="275"/>
                    </a:lnTo>
                    <a:lnTo>
                      <a:pt x="166" y="253"/>
                    </a:lnTo>
                    <a:lnTo>
                      <a:pt x="151" y="234"/>
                    </a:lnTo>
                    <a:lnTo>
                      <a:pt x="136" y="216"/>
                    </a:lnTo>
                    <a:lnTo>
                      <a:pt x="122" y="201"/>
                    </a:lnTo>
                    <a:lnTo>
                      <a:pt x="110" y="188"/>
                    </a:lnTo>
                    <a:lnTo>
                      <a:pt x="102" y="181"/>
                    </a:lnTo>
                    <a:lnTo>
                      <a:pt x="85" y="164"/>
                    </a:lnTo>
                    <a:lnTo>
                      <a:pt x="73" y="144"/>
                    </a:lnTo>
                    <a:lnTo>
                      <a:pt x="66" y="123"/>
                    </a:lnTo>
                    <a:lnTo>
                      <a:pt x="65" y="101"/>
                    </a:lnTo>
                    <a:lnTo>
                      <a:pt x="68" y="78"/>
                    </a:lnTo>
                    <a:lnTo>
                      <a:pt x="76" y="57"/>
                    </a:lnTo>
                    <a:lnTo>
                      <a:pt x="88" y="38"/>
                    </a:lnTo>
                    <a:lnTo>
                      <a:pt x="105" y="21"/>
                    </a:lnTo>
                    <a:lnTo>
                      <a:pt x="124" y="10"/>
                    </a:lnTo>
                    <a:lnTo>
                      <a:pt x="146" y="3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4436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62595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 bwMode="ltGray">
          <a:xfrm>
            <a:off x="0" y="3074991"/>
            <a:ext cx="667512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prstClr val="white"/>
                </a:solidFill>
              </a:rPr>
              <a:t>Initiative  Updates</a:t>
            </a:r>
          </a:p>
        </p:txBody>
      </p:sp>
    </p:spTree>
    <p:extLst>
      <p:ext uri="{BB962C8B-B14F-4D97-AF65-F5344CB8AC3E}">
        <p14:creationId xmlns:p14="http://schemas.microsoft.com/office/powerpoint/2010/main" val="3667734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769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6002" y="288928"/>
            <a:ext cx="10562167" cy="277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015999" y="5340210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-1" y="1716088"/>
            <a:ext cx="12192001" cy="3430800"/>
          </a:xfrm>
          <a:prstGeom prst="rect">
            <a:avLst/>
          </a:prstGeom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1" y="644950"/>
            <a:ext cx="10943167" cy="9663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502902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0" name="TextBox 35"/>
          <p:cNvSpPr txBox="1">
            <a:spLocks noChangeArrowheads="1"/>
          </p:cNvSpPr>
          <p:nvPr userDrawn="1"/>
        </p:nvSpPr>
        <p:spPr bwMode="auto">
          <a:xfrm>
            <a:off x="171451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pic>
        <p:nvPicPr>
          <p:cNvPr id="11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391" y="5673728"/>
            <a:ext cx="2325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7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3" name="Rectangle 1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cs typeface="Arial" panose="020B0604020202020204" pitchFamily="34" charset="0"/>
              </a:rPr>
              <a:t>Footer - Use 'Insert &gt;Header &amp; Footer' to modify this text and ‘Apply to all’</a:t>
            </a: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03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390" y="5673726"/>
            <a:ext cx="2325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6"/>
          <p:cNvSpPr txBox="1">
            <a:spLocks noChangeArrowheads="1"/>
          </p:cNvSpPr>
          <p:nvPr userDrawn="1"/>
        </p:nvSpPr>
        <p:spPr bwMode="auto">
          <a:xfrm>
            <a:off x="1050290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7" name="TextBox 37"/>
          <p:cNvSpPr txBox="1">
            <a:spLocks noChangeArrowheads="1"/>
          </p:cNvSpPr>
          <p:nvPr userDrawn="1"/>
        </p:nvSpPr>
        <p:spPr bwMode="auto">
          <a:xfrm>
            <a:off x="17145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-2"/>
            <a:ext cx="12192000" cy="406402"/>
          </a:xfrm>
          <a:prstGeom prst="rect">
            <a:avLst/>
          </a:prstGeom>
          <a:solidFill>
            <a:srgbClr val="00549E"/>
          </a:solidFill>
          <a:effectLst/>
        </p:spPr>
        <p:txBody>
          <a:bodyPr lIns="756000" tIns="72000" rIns="72000" bIns="36000" anchor="ctr">
            <a:noAutofit/>
          </a:bodyPr>
          <a:lstStyle>
            <a:lvl1pPr marL="0" indent="0">
              <a:spcBef>
                <a:spcPct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Business Unit</a:t>
            </a:r>
            <a:endParaRPr lang="en-GB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015999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 marL="361950" indent="-179388">
              <a:defRPr>
                <a:solidFill>
                  <a:schemeClr val="tx1"/>
                </a:solidFill>
              </a:defRPr>
            </a:lvl4pPr>
            <a:lvl5pPr marL="542925" indent="-179388">
              <a:defRPr>
                <a:solidFill>
                  <a:schemeClr val="tx1"/>
                </a:solidFill>
              </a:defRPr>
            </a:lvl5pPr>
            <a:lvl6pPr marL="714375" indent="-179388">
              <a:defRPr>
                <a:solidFill>
                  <a:schemeClr val="tx1"/>
                </a:solidFill>
              </a:defRPr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015999" y="3552825"/>
            <a:ext cx="10943167" cy="113091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14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cs typeface="Arial" panose="020B0604020202020204" pitchFamily="34" charset="0"/>
              </a:rPr>
              <a:t>Footer - Use 'Insert &gt;Header &amp; Footer' to modify this text and ‘Apply to all’</a:t>
            </a: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66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0" y="3384000"/>
            <a:ext cx="12192000" cy="1188000"/>
          </a:xfrm>
          <a:solidFill>
            <a:schemeClr val="tx2"/>
          </a:solidFill>
        </p:spPr>
        <p:txBody>
          <a:bodyPr lIns="756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42900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015999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391" y="5673728"/>
            <a:ext cx="2325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7"/>
          <p:cNvSpPr txBox="1">
            <a:spLocks noChangeArrowheads="1"/>
          </p:cNvSpPr>
          <p:nvPr userDrawn="1"/>
        </p:nvSpPr>
        <p:spPr bwMode="auto">
          <a:xfrm>
            <a:off x="10502902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1" name="TextBox 38"/>
          <p:cNvSpPr txBox="1">
            <a:spLocks noChangeArrowheads="1"/>
          </p:cNvSpPr>
          <p:nvPr userDrawn="1"/>
        </p:nvSpPr>
        <p:spPr bwMode="auto">
          <a:xfrm>
            <a:off x="171451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3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4" name="Rectangle 1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3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cs typeface="Arial" panose="020B0604020202020204" pitchFamily="34" charset="0"/>
              </a:rPr>
              <a:t>Footer - Use 'Insert &gt;Header &amp; Footer' to modify this text and ‘Apply to all’</a:t>
            </a: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94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8" y="1144589"/>
            <a:ext cx="1094316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96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5"/>
            <a:ext cx="5230284" cy="482441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660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6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37302" y="3684233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181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76799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5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993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761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6572" y="6234113"/>
            <a:ext cx="146174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23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Presenter Intro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 bwMode="ltGray">
          <a:xfrm>
            <a:off x="0" y="3074991"/>
            <a:ext cx="601472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prstClr val="white"/>
                </a:solidFill>
              </a:rPr>
              <a:t>Team  Updates</a:t>
            </a:r>
          </a:p>
        </p:txBody>
      </p:sp>
    </p:spTree>
    <p:extLst>
      <p:ext uri="{BB962C8B-B14F-4D97-AF65-F5344CB8AC3E}">
        <p14:creationId xmlns:p14="http://schemas.microsoft.com/office/powerpoint/2010/main" val="1073254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8743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4" name="Rectangle 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5" name="Rectangle 24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43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2" y="1560513"/>
            <a:ext cx="10104967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0" indent="1588"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3pPr>
            <a:lvl4pPr marL="0" indent="0" algn="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None/>
              <a:defRPr sz="10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 smtClean="0"/>
              <a:t>Click to edit text (Indent for different styles incl. author level – level 3)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Sixth level</a:t>
            </a:r>
          </a:p>
          <a:p>
            <a:pPr lvl="6"/>
            <a:r>
              <a:rPr lang="en-US" smtClean="0"/>
              <a:t>Seventh level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3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white"/>
                </a:solidFill>
                <a:cs typeface="Arial" panose="020B0604020202020204" pitchFamily="34" charset="0"/>
              </a:rPr>
              <a:t>Footer - Use 'Insert &gt;Header &amp; Footer' to modify this text and ‘Apply to all’</a:t>
            </a:r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28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285995"/>
            <a:ext cx="12192000" cy="1188000"/>
          </a:xfrm>
          <a:solidFill>
            <a:schemeClr val="tx2"/>
          </a:solidFill>
        </p:spPr>
        <p:txBody>
          <a:bodyPr lIns="756000" tIns="0" rIns="180000" anchor="ctr">
            <a:noAutofit/>
          </a:bodyPr>
          <a:lstStyle>
            <a:lvl1pPr>
              <a:lnSpc>
                <a:spcPct val="110000"/>
              </a:lnSpc>
              <a:tabLst>
                <a:tab pos="2330450" algn="l"/>
              </a:tabLst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533" y="744071"/>
            <a:ext cx="10663824" cy="1438742"/>
          </a:xfrm>
          <a:prstGeom prst="rect">
            <a:avLst/>
          </a:prstGeom>
          <a:ln>
            <a:noFill/>
          </a:ln>
        </p:spPr>
        <p:txBody>
          <a:bodyPr lIns="0" tIns="9144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32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divider title (3 lines max)</a:t>
            </a:r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3432176"/>
            <a:ext cx="12192000" cy="342582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3432174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10502902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9" name="TextBox 36"/>
          <p:cNvSpPr txBox="1">
            <a:spLocks noChangeArrowheads="1"/>
          </p:cNvSpPr>
          <p:nvPr userDrawn="1"/>
        </p:nvSpPr>
        <p:spPr bwMode="auto">
          <a:xfrm>
            <a:off x="171451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0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1" name="Rectangle 10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5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6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7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8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9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0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1" name="Group 3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2" name="Rectangle 3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4304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ight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9" y="3506788"/>
            <a:ext cx="5232399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626534" y="325941"/>
            <a:ext cx="5230284" cy="28951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title</a:t>
            </a:r>
            <a:endParaRPr lang="en-GB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32700" y="5826125"/>
            <a:ext cx="297180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7632700" y="288925"/>
            <a:ext cx="297180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628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1214422"/>
            <a:ext cx="8805356" cy="200502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divider title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7" y="3506788"/>
            <a:ext cx="5232400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8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7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3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white"/>
                </a:solidFill>
                <a:cs typeface="Arial" panose="020B0604020202020204" pitchFamily="34" charset="0"/>
              </a:rPr>
              <a:t>Footer - Use 'Insert &gt;Header &amp; Footer' to modify this text and ‘Apply to all’</a:t>
            </a:r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64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42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5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40267" y="1143004"/>
            <a:ext cx="11379200" cy="494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62" tIns="44731" rIns="89462" bIns="44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4342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rainer c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386112"/>
          </a:xfrm>
        </p:spPr>
        <p:txBody>
          <a:bodyPr anchor="b"/>
          <a:lstStyle>
            <a:lvl1pPr algn="ctr"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657600"/>
            <a:ext cx="10972800" cy="533400"/>
          </a:xfr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4284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06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et Ready 2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792" y="0"/>
            <a:ext cx="796820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ltGray">
          <a:xfrm>
            <a:off x="0" y="1600200"/>
            <a:ext cx="4953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626533" y="1333501"/>
            <a:ext cx="3945467" cy="144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6500">
                <a:solidFill>
                  <a:prstClr val="white"/>
                </a:solidFill>
              </a:rPr>
              <a:t>Get ready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626533" y="2724150"/>
            <a:ext cx="4174067" cy="4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prstClr val="white"/>
                </a:solidFill>
              </a:rPr>
              <a:t>to actively participate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8172" y="3886200"/>
            <a:ext cx="4116229" cy="18288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100" baseline="0">
                <a:solidFill>
                  <a:schemeClr val="bg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Placeholder text</a:t>
            </a:r>
          </a:p>
        </p:txBody>
      </p:sp>
    </p:spTree>
    <p:extLst>
      <p:ext uri="{BB962C8B-B14F-4D97-AF65-F5344CB8AC3E}">
        <p14:creationId xmlns:p14="http://schemas.microsoft.com/office/powerpoint/2010/main" val="928735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3518704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36421" y="643237"/>
            <a:ext cx="10003116" cy="7699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446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think-cell Slide" r:id="rId4" imgW="540" imgH="541" progId="TCLayout.ActiveDocument.1">
                  <p:embed/>
                </p:oleObj>
              </mc:Choice>
              <mc:Fallback>
                <p:oleObj name="think-cell Slide" r:id="rId4" imgW="540" imgH="54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11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404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54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687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04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695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812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17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1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ll Multiple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0265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379356"/>
            <a:ext cx="54102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638177" y="4468256"/>
            <a:ext cx="38576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US" sz="5400">
                <a:solidFill>
                  <a:prstClr val="white"/>
                </a:solidFill>
              </a:rPr>
              <a:t>Poll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584200"/>
            <a:ext cx="5943600" cy="1028700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/>
              <a:t>[Type a question here that allows for a multiple answers]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854201"/>
            <a:ext cx="5943600" cy="3860800"/>
          </a:xfrm>
        </p:spPr>
        <p:txBody>
          <a:bodyPr>
            <a:noAutofit/>
          </a:bodyPr>
          <a:lstStyle>
            <a:lvl1pPr marL="457182" marR="0" indent="-457182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Tx/>
              <a:buFont typeface="+mj-lt"/>
              <a:buAutoNum type="alphaLcPeriod"/>
              <a:tabLst/>
              <a:defRPr sz="1800"/>
            </a:lvl1pPr>
            <a:lvl2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2pPr>
            <a:lvl3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3pPr>
            <a:lvl4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4pPr>
            <a:lvl5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5pPr>
            <a:lvl6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6pPr>
            <a:lvl7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7pPr>
            <a:lvl8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8pPr>
            <a:lvl9pPr marL="465120" indent="-465120">
              <a:spcBef>
                <a:spcPts val="1200"/>
              </a:spcBef>
              <a:buClr>
                <a:schemeClr val="tx1">
                  <a:lumMod val="75000"/>
                </a:schemeClr>
              </a:buClr>
              <a:buFont typeface="+mj-lt"/>
              <a:buAutoNum type="alphaLcPeriod"/>
              <a:defRPr sz="2400"/>
            </a:lvl9pPr>
          </a:lstStyle>
          <a:p>
            <a:pPr fontAlgn="auto"/>
            <a:r>
              <a:rPr lang="en-US"/>
              <a:t>[answer] Press Enter before typing each additional answer</a:t>
            </a:r>
          </a:p>
        </p:txBody>
      </p:sp>
    </p:spTree>
    <p:extLst>
      <p:ext uri="{BB962C8B-B14F-4D97-AF65-F5344CB8AC3E}">
        <p14:creationId xmlns:p14="http://schemas.microsoft.com/office/powerpoint/2010/main" val="383897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001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037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6002" y="288928"/>
            <a:ext cx="10562167" cy="277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015999" y="5340210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-1" y="1716088"/>
            <a:ext cx="12192001" cy="3430800"/>
          </a:xfrm>
          <a:prstGeom prst="rect">
            <a:avLst/>
          </a:prstGeom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1" y="644950"/>
            <a:ext cx="10943167" cy="9663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502902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0" name="TextBox 35"/>
          <p:cNvSpPr txBox="1">
            <a:spLocks noChangeArrowheads="1"/>
          </p:cNvSpPr>
          <p:nvPr userDrawn="1"/>
        </p:nvSpPr>
        <p:spPr bwMode="auto">
          <a:xfrm>
            <a:off x="171451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pic>
        <p:nvPicPr>
          <p:cNvPr id="11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391" y="5673728"/>
            <a:ext cx="2325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7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3" name="Rectangle 1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r>
              <a:rPr lang="en-GB" dirty="0" smtClean="0"/>
              <a:t>Footer - Use 'Insert &gt;Header &amp; Footer' to modify this text and ‘Apply to all’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798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5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390" y="5673726"/>
            <a:ext cx="2325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6"/>
          <p:cNvSpPr txBox="1">
            <a:spLocks noChangeArrowheads="1"/>
          </p:cNvSpPr>
          <p:nvPr userDrawn="1"/>
        </p:nvSpPr>
        <p:spPr bwMode="auto">
          <a:xfrm>
            <a:off x="1050290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7" name="TextBox 37"/>
          <p:cNvSpPr txBox="1">
            <a:spLocks noChangeArrowheads="1"/>
          </p:cNvSpPr>
          <p:nvPr userDrawn="1"/>
        </p:nvSpPr>
        <p:spPr bwMode="auto">
          <a:xfrm>
            <a:off x="17145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-2"/>
            <a:ext cx="12192000" cy="406402"/>
          </a:xfrm>
          <a:prstGeom prst="rect">
            <a:avLst/>
          </a:prstGeom>
          <a:solidFill>
            <a:srgbClr val="00549E"/>
          </a:solidFill>
          <a:effectLst/>
        </p:spPr>
        <p:txBody>
          <a:bodyPr lIns="756000" tIns="72000" rIns="72000" bIns="36000" anchor="ctr">
            <a:noAutofit/>
          </a:bodyPr>
          <a:lstStyle>
            <a:lvl1pPr marL="0" indent="0">
              <a:spcBef>
                <a:spcPct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Business Unit</a:t>
            </a:r>
            <a:endParaRPr lang="en-GB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015999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 marL="361950" indent="-179388">
              <a:defRPr>
                <a:solidFill>
                  <a:schemeClr val="tx1"/>
                </a:solidFill>
              </a:defRPr>
            </a:lvl4pPr>
            <a:lvl5pPr marL="542925" indent="-179388">
              <a:defRPr>
                <a:solidFill>
                  <a:schemeClr val="tx1"/>
                </a:solidFill>
              </a:defRPr>
            </a:lvl5pPr>
            <a:lvl6pPr marL="714375" indent="-179388">
              <a:defRPr>
                <a:solidFill>
                  <a:schemeClr val="tx1"/>
                </a:solidFill>
              </a:defRPr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015999" y="3552825"/>
            <a:ext cx="10943167" cy="113091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14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r>
              <a:rPr lang="en-GB" dirty="0" smtClean="0"/>
              <a:t>Footer - Use 'Insert &gt;Header &amp; Footer' to modify this text and ‘Apply to all’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561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0" y="3384000"/>
            <a:ext cx="12192000" cy="1188000"/>
          </a:xfrm>
          <a:solidFill>
            <a:schemeClr val="tx2"/>
          </a:solidFill>
        </p:spPr>
        <p:txBody>
          <a:bodyPr lIns="756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42900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015999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9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391" y="5673728"/>
            <a:ext cx="2325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7"/>
          <p:cNvSpPr txBox="1">
            <a:spLocks noChangeArrowheads="1"/>
          </p:cNvSpPr>
          <p:nvPr userDrawn="1"/>
        </p:nvSpPr>
        <p:spPr bwMode="auto">
          <a:xfrm>
            <a:off x="10502902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11" name="TextBox 38"/>
          <p:cNvSpPr txBox="1">
            <a:spLocks noChangeArrowheads="1"/>
          </p:cNvSpPr>
          <p:nvPr userDrawn="1"/>
        </p:nvSpPr>
        <p:spPr bwMode="auto">
          <a:xfrm>
            <a:off x="171451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3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4" name="Rectangle 1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3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878785"/>
                </a:solidFill>
              </a:defRPr>
            </a:lvl1pPr>
          </a:lstStyle>
          <a:p>
            <a:r>
              <a:rPr lang="en-GB" dirty="0" smtClean="0"/>
              <a:t>Footer - Use 'Insert &gt;Header &amp; Footer' to modify this text and ‘Apply to all’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353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8" y="1144589"/>
            <a:ext cx="1094316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083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5"/>
            <a:ext cx="5230284" cy="482441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3429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6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37302" y="3684233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4450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76799"/>
          </a:xfrm>
        </p:spPr>
        <p:txBody>
          <a:bodyPr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2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99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78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ussion 1">
    <p:bg bwMode="lt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" y="8001"/>
            <a:ext cx="12191617" cy="40690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-1" y="3889829"/>
            <a:ext cx="4909869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3889829"/>
            <a:ext cx="47193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lvl="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lnSpc>
                <a:spcPct val="90000"/>
              </a:lnSpc>
            </a:pPr>
            <a:r>
              <a:rPr lang="en-US" sz="3600">
                <a:solidFill>
                  <a:prstClr val="white">
                    <a:lumMod val="95000"/>
                  </a:prstClr>
                </a:solidFill>
              </a:rPr>
              <a:t>Program Updates</a:t>
            </a:r>
          </a:p>
        </p:txBody>
      </p:sp>
    </p:spTree>
    <p:extLst>
      <p:ext uri="{BB962C8B-B14F-4D97-AF65-F5344CB8AC3E}">
        <p14:creationId xmlns:p14="http://schemas.microsoft.com/office/powerpoint/2010/main" val="4013013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6572" y="6234113"/>
            <a:ext cx="146174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824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1645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4" name="Rectangle 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5" name="Rectangle 24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7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2" y="1560513"/>
            <a:ext cx="10104967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0" indent="1588"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3pPr>
            <a:lvl4pPr marL="0" indent="0" algn="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None/>
              <a:defRPr sz="10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 smtClean="0"/>
              <a:t>Click to edit text (Indent for different styles incl. author level – level 3)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Sixth level</a:t>
            </a:r>
          </a:p>
          <a:p>
            <a:pPr lvl="6"/>
            <a:r>
              <a:rPr lang="en-US" smtClean="0"/>
              <a:t>Seventh level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765726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3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3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/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2" y="1560513"/>
            <a:ext cx="10104967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0" indent="1588"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3pPr>
            <a:lvl4pPr marL="0" indent="0" algn="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None/>
              <a:defRPr sz="10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 smtClean="0"/>
              <a:t>Click to edit text (Indent for different styles incl. author level – level 3)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Sixth level</a:t>
            </a:r>
          </a:p>
          <a:p>
            <a:pPr lvl="6"/>
            <a:r>
              <a:rPr lang="en-US" smtClean="0"/>
              <a:t>Seventh level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765726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3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285995"/>
            <a:ext cx="12192000" cy="1188000"/>
          </a:xfrm>
          <a:solidFill>
            <a:schemeClr val="tx2"/>
          </a:solidFill>
        </p:spPr>
        <p:txBody>
          <a:bodyPr lIns="756000" tIns="0" rIns="180000" anchor="ctr">
            <a:noAutofit/>
          </a:bodyPr>
          <a:lstStyle>
            <a:lvl1pPr>
              <a:lnSpc>
                <a:spcPct val="110000"/>
              </a:lnSpc>
              <a:tabLst>
                <a:tab pos="2330450" algn="l"/>
              </a:tabLst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07533" y="744071"/>
            <a:ext cx="10663824" cy="1438742"/>
          </a:xfrm>
          <a:prstGeom prst="rect">
            <a:avLst/>
          </a:prstGeom>
          <a:ln>
            <a:noFill/>
          </a:ln>
        </p:spPr>
        <p:txBody>
          <a:bodyPr lIns="0" tIns="9144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32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divider title (3 lines max)</a:t>
            </a:r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3432176"/>
            <a:ext cx="12192000" cy="342582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3432174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10502902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9" name="TextBox 36"/>
          <p:cNvSpPr txBox="1">
            <a:spLocks noChangeArrowheads="1"/>
          </p:cNvSpPr>
          <p:nvPr userDrawn="1"/>
        </p:nvSpPr>
        <p:spPr bwMode="auto">
          <a:xfrm>
            <a:off x="171451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10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1" name="Rectangle 10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5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6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7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8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9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0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1" name="Group 3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2" name="Rectangle 3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3983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ight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9" y="3506788"/>
            <a:ext cx="5232399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626534" y="325941"/>
            <a:ext cx="5230284" cy="28951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title</a:t>
            </a:r>
            <a:endParaRPr lang="en-GB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32700" y="5826125"/>
            <a:ext cx="297180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7632700" y="288925"/>
            <a:ext cx="2971800" cy="884238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If the you can read this </a:t>
            </a: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 dirty="0" smtClean="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 dirty="0" smtClean="0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 dirty="0" smtClean="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 dirty="0" smtClean="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(next to the font choice box)</a:t>
            </a:r>
          </a:p>
        </p:txBody>
      </p:sp>
      <p:grpSp>
        <p:nvGrpSpPr>
          <p:cNvPr id="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2856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1214422"/>
            <a:ext cx="8805356" cy="200502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divider title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136" y="6234113"/>
            <a:ext cx="146261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7" y="3506788"/>
            <a:ext cx="5232400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8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5"/>
          <p:cNvSpPr txBox="1">
            <a:spLocks noChangeArrowheads="1"/>
          </p:cNvSpPr>
          <p:nvPr userDrawn="1"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7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3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Footer - Use 'Insert &gt;Header &amp; Footer' to modify this text and ‘Apply to all’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28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96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4417" y="48767"/>
            <a:ext cx="1092656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197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oleObject" Target="../embeddings/oleObject5.bin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vmlDrawing" Target="../drawings/vmlDrawing5.v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2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image" Target="../media/image11.emf"/><Relationship Id="rId3" Type="http://schemas.openxmlformats.org/officeDocument/2006/relationships/slideLayout" Target="../slideLayouts/slideLayout5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oleObject" Target="../embeddings/oleObject6.bin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ags" Target="../tags/tag8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tags" Target="../tags/tag7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vmlDrawing" Target="../drawings/vmlDrawing6.vml"/><Relationship Id="rId27" Type="http://schemas.openxmlformats.org/officeDocument/2006/relationships/image" Target="../media/image1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ags" Target="../tags/tag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tags" Target="../tags/tag15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vmlDrawing" Target="../drawings/vmlDrawing13.v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image" Target="../media/image11.emf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oleObject" Target="../embeddings/oleObject13.bin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tags" Target="../tags/tag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tags" Target="../tags/tag21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vmlDrawing" Target="../drawings/vmlDrawing17.v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oleObject" Target="../embeddings/oleObject17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25.xml"/><Relationship Id="rId21" Type="http://schemas.openxmlformats.org/officeDocument/2006/relationships/tags" Target="../tags/tag2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tags" Target="../tags/tag2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image" Target="../media/image11.emf"/><Relationship Id="rId10" Type="http://schemas.openxmlformats.org/officeDocument/2006/relationships/slideLayout" Target="../slideLayouts/slideLayout132.xml"/><Relationship Id="rId19" Type="http://schemas.openxmlformats.org/officeDocument/2006/relationships/vmlDrawing" Target="../drawings/vmlDrawing18.v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oleObject" Target="../embeddings/oleObject1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2648227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think-cell Slide" r:id="rId32" imgW="216" imgH="216" progId="TCLayout.ActiveDocument.1">
                  <p:embed/>
                </p:oleObj>
              </mc:Choice>
              <mc:Fallback>
                <p:oleObj name="think-cell Slide" r:id="rId32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21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6" tIns="45719" rIns="91436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21" y="188914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(2 lines max)</a:t>
            </a:r>
            <a:endParaRPr lang="en-GB" alt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560605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420" y="1144591"/>
            <a:ext cx="1094316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 (use indent for a higher bullet level)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4" name="Rectangle 13"/>
          <p:cNvSpPr/>
          <p:nvPr userDrawn="1"/>
        </p:nvSpPr>
        <p:spPr bwMode="white">
          <a:xfrm rot="5400000">
            <a:off x="5979323" y="-6304754"/>
            <a:ext cx="233362" cy="12192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white">
          <a:xfrm rot="16200000" flipH="1">
            <a:off x="507736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 bwMode="white">
          <a:xfrm rot="16200000" flipH="1">
            <a:off x="11450903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white">
          <a:xfrm rot="16200000" flipH="1">
            <a:off x="5745427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white">
          <a:xfrm rot="16200000" flipH="1">
            <a:off x="6221679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1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6401" y="1028624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6401" y="2182652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6401" y="4463721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6401" y="5601875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6401" y="1611194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6401" y="5049465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6401" y="3338267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cxnSp>
        <p:nvCxnSpPr>
          <p:cNvPr id="40" name="Straight Connector 39"/>
          <p:cNvCxnSpPr/>
          <p:nvPr userDrawn="1"/>
        </p:nvCxnSpPr>
        <p:spPr bwMode="white">
          <a:xfrm rot="16200000" flipH="1">
            <a:off x="5979319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white">
          <a:xfrm rot="16200000" flipH="1">
            <a:off x="4074496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white">
          <a:xfrm rot="16200000" flipH="1">
            <a:off x="7879380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white">
          <a:xfrm rot="16200000" flipH="1">
            <a:off x="3836394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white">
          <a:xfrm rot="16200000" flipH="1">
            <a:off x="4317410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 bwMode="white">
          <a:xfrm rot="16200000" flipH="1">
            <a:off x="7644078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 bwMode="white">
          <a:xfrm rot="16200000" flipH="1">
            <a:off x="8120330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45" r:id="rId27"/>
    <p:sldLayoutId id="2147483746" r:id="rId28"/>
  </p:sldLayoutIdLst>
  <p:transition>
    <p:fade/>
  </p:transition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89" indent="-266689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64" indent="-266689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98490" indent="-274627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592" indent="-265102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18" indent="-274627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20" indent="-265102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pos="393">
          <p15:clr>
            <a:srgbClr val="F26B43"/>
          </p15:clr>
        </p15:guide>
        <p15:guide id="5" pos="3840">
          <p15:clr>
            <a:srgbClr val="F26B43"/>
          </p15:clr>
        </p15:guide>
        <p15:guide id="6" pos="3693">
          <p15:clr>
            <a:srgbClr val="F26B43"/>
          </p15:clr>
        </p15:guide>
        <p15:guide id="7" pos="3993">
          <p15:clr>
            <a:srgbClr val="F26B43"/>
          </p15:clr>
        </p15:guide>
        <p15:guide id="8" orient="horz" pos="4227">
          <p15:clr>
            <a:srgbClr val="F26B43"/>
          </p15:clr>
        </p15:guide>
        <p15:guide id="9" pos="2490">
          <p15:clr>
            <a:srgbClr val="F26B43"/>
          </p15:clr>
        </p15:guide>
        <p15:guide id="10" pos="2640">
          <p15:clr>
            <a:srgbClr val="F26B43"/>
          </p15:clr>
        </p15:guide>
        <p15:guide id="11" pos="2792">
          <p15:clr>
            <a:srgbClr val="F26B43"/>
          </p15:clr>
        </p15:guide>
        <p15:guide id="12" pos="4888">
          <p15:clr>
            <a:srgbClr val="F26B43"/>
          </p15:clr>
        </p15:guide>
        <p15:guide id="13" pos="5038">
          <p15:clr>
            <a:srgbClr val="F26B43"/>
          </p15:clr>
        </p15:guide>
        <p15:guide id="14" pos="51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1318775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think-cell Slide" r:id="rId26" imgW="216" imgH="216" progId="TCLayout.ActiveDocument.1">
                  <p:embed/>
                </p:oleObj>
              </mc:Choice>
              <mc:Fallback>
                <p:oleObj name="think-cell Slide" r:id="rId26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21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6" tIns="45719" rIns="91436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21" y="188914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(2 lines max)</a:t>
            </a:r>
            <a:endParaRPr lang="en-GB" alt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560605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420" y="1144591"/>
            <a:ext cx="1094316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 (use indent for a higher bullet level)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4" name="Rectangle 13"/>
          <p:cNvSpPr/>
          <p:nvPr userDrawn="1"/>
        </p:nvSpPr>
        <p:spPr bwMode="white">
          <a:xfrm rot="5400000">
            <a:off x="5979323" y="-6304754"/>
            <a:ext cx="233362" cy="12192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white">
          <a:xfrm rot="16200000" flipH="1">
            <a:off x="507736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 bwMode="white">
          <a:xfrm rot="16200000" flipH="1">
            <a:off x="11450903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white">
          <a:xfrm rot="16200000" flipH="1">
            <a:off x="5745427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white">
          <a:xfrm rot="16200000" flipH="1">
            <a:off x="6221679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1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6401" y="1028624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6401" y="2182652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6401" y="4463721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6401" y="5601875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6401" y="1611194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6401" y="5049465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6401" y="3338267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cxnSp>
        <p:nvCxnSpPr>
          <p:cNvPr id="40" name="Straight Connector 39"/>
          <p:cNvCxnSpPr/>
          <p:nvPr userDrawn="1"/>
        </p:nvCxnSpPr>
        <p:spPr bwMode="white">
          <a:xfrm rot="16200000" flipH="1">
            <a:off x="5979319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white">
          <a:xfrm rot="16200000" flipH="1">
            <a:off x="4074496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white">
          <a:xfrm rot="16200000" flipH="1">
            <a:off x="7879380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white">
          <a:xfrm rot="16200000" flipH="1">
            <a:off x="3836394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white">
          <a:xfrm rot="16200000" flipH="1">
            <a:off x="4317410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 bwMode="white">
          <a:xfrm rot="16200000" flipH="1">
            <a:off x="7644078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 bwMode="white">
          <a:xfrm rot="16200000" flipH="1">
            <a:off x="8120330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9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63" r:id="rId4"/>
    <p:sldLayoutId id="2147483688" r:id="rId5"/>
    <p:sldLayoutId id="2147483691" r:id="rId6"/>
    <p:sldLayoutId id="2147483664" r:id="rId7"/>
    <p:sldLayoutId id="2147483665" r:id="rId8"/>
    <p:sldLayoutId id="2147483666" r:id="rId9"/>
    <p:sldLayoutId id="2147483723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83" r:id="rId21"/>
    <p:sldLayoutId id="2147483690" r:id="rId22"/>
  </p:sldLayoutIdLst>
  <p:transition>
    <p:fade/>
  </p:transition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89" indent="-266689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64" indent="-266689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98490" indent="-274627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592" indent="-265102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18" indent="-274627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20" indent="-265102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pos="393">
          <p15:clr>
            <a:srgbClr val="F26B43"/>
          </p15:clr>
        </p15:guide>
        <p15:guide id="5" pos="3840">
          <p15:clr>
            <a:srgbClr val="F26B43"/>
          </p15:clr>
        </p15:guide>
        <p15:guide id="6" pos="3693">
          <p15:clr>
            <a:srgbClr val="F26B43"/>
          </p15:clr>
        </p15:guide>
        <p15:guide id="7" pos="3993">
          <p15:clr>
            <a:srgbClr val="F26B43"/>
          </p15:clr>
        </p15:guide>
        <p15:guide id="8" orient="horz" pos="4227">
          <p15:clr>
            <a:srgbClr val="F26B43"/>
          </p15:clr>
        </p15:guide>
        <p15:guide id="9" pos="2490">
          <p15:clr>
            <a:srgbClr val="F26B43"/>
          </p15:clr>
        </p15:guide>
        <p15:guide id="10" pos="2640">
          <p15:clr>
            <a:srgbClr val="F26B43"/>
          </p15:clr>
        </p15:guide>
        <p15:guide id="11" pos="2792">
          <p15:clr>
            <a:srgbClr val="F26B43"/>
          </p15:clr>
        </p15:guide>
        <p15:guide id="12" pos="4888">
          <p15:clr>
            <a:srgbClr val="F26B43"/>
          </p15:clr>
        </p15:guide>
        <p15:guide id="13" pos="5038">
          <p15:clr>
            <a:srgbClr val="F26B43"/>
          </p15:clr>
        </p15:guide>
        <p15:guide id="14" pos="51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67"/>
          <a:stretch/>
        </p:blipFill>
        <p:spPr>
          <a:xfrm>
            <a:off x="0" y="0"/>
            <a:ext cx="12192000" cy="1874520"/>
          </a:xfrm>
          <a:prstGeom prst="rect">
            <a:avLst/>
          </a:prstGeom>
        </p:spPr>
      </p:pic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889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(2 lines max)</a:t>
            </a:r>
            <a:endParaRPr lang="en-GB" altLang="en-US" dirty="0" smtClean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419" y="1144589"/>
            <a:ext cx="1094316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(use indent for a higher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grpSp>
        <p:nvGrpSpPr>
          <p:cNvPr id="2" name="Group 1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14" name="Rectangle 1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38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5465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pos="295">
          <p15:clr>
            <a:srgbClr val="F26B43"/>
          </p15:clr>
        </p15:guide>
        <p15:guide id="5" pos="2880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42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name="think-cell Slide" r:id="rId15" imgW="540" imgH="541" progId="TCLayout.ActiveDocument.1">
                  <p:embed/>
                </p:oleObj>
              </mc:Choice>
              <mc:Fallback>
                <p:oleObj name="think-cell Slide" r:id="rId15" imgW="540" imgH="54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E6D0-33B3-406E-BEF9-80EB7B386A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4242-7618-48AD-B87E-592377F95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6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426490561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7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889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(2 lines max)</a:t>
            </a:r>
            <a:endParaRPr lang="en-GB" altLang="en-US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6572" y="6234113"/>
            <a:ext cx="146174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419" y="1144589"/>
            <a:ext cx="1094316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(use indent for a higher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14" name="Rectangle 1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4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5465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pos="295">
          <p15:clr>
            <a:srgbClr val="F26B43"/>
          </p15:clr>
        </p15:guide>
        <p15:guide id="5" pos="2880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42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think-cell Slide" r:id="rId27" imgW="216" imgH="216" progId="TCLayout.ActiveDocument.1">
                  <p:embed/>
                </p:oleObj>
              </mc:Choice>
              <mc:Fallback>
                <p:oleObj name="think-cell Slide" r:id="rId2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21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6" tIns="45719" rIns="91436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21" y="188914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(2 lines max)</a:t>
            </a:r>
            <a:endParaRPr lang="en-GB" alt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560605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420" y="1144591"/>
            <a:ext cx="1094316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 (use indent for a higher bullet level)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4" name="Rectangle 13"/>
          <p:cNvSpPr/>
          <p:nvPr userDrawn="1"/>
        </p:nvSpPr>
        <p:spPr bwMode="white">
          <a:xfrm rot="5400000">
            <a:off x="5979323" y="-6304754"/>
            <a:ext cx="233362" cy="12192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white">
          <a:xfrm rot="16200000" flipH="1">
            <a:off x="507736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 bwMode="white">
          <a:xfrm rot="16200000" flipH="1">
            <a:off x="11450903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white">
          <a:xfrm rot="16200000" flipH="1">
            <a:off x="5745427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white">
          <a:xfrm rot="16200000" flipH="1">
            <a:off x="6221679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1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6401" y="1028624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6401" y="2182652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6401" y="4463721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6401" y="5601875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6401" y="1611194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6401" y="5049465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6401" y="3338267"/>
              <a:ext cx="245677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cxnSp>
        <p:nvCxnSpPr>
          <p:cNvPr id="40" name="Straight Connector 39"/>
          <p:cNvCxnSpPr/>
          <p:nvPr userDrawn="1"/>
        </p:nvCxnSpPr>
        <p:spPr bwMode="white">
          <a:xfrm rot="16200000" flipH="1">
            <a:off x="5979319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white">
          <a:xfrm rot="16200000" flipH="1">
            <a:off x="4074496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white">
          <a:xfrm rot="16200000" flipH="1">
            <a:off x="7879380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white">
          <a:xfrm rot="16200000" flipH="1">
            <a:off x="3836394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white">
          <a:xfrm rot="16200000" flipH="1">
            <a:off x="4317410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 bwMode="white">
          <a:xfrm rot="16200000" flipH="1">
            <a:off x="7644078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 bwMode="white">
          <a:xfrm rot="16200000" flipH="1">
            <a:off x="8120330" y="-208756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1600" y="5916857"/>
            <a:ext cx="1396331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</p:sldLayoutIdLst>
  <p:transition>
    <p:fade/>
  </p:transition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89" indent="-266689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64" indent="-266689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98490" indent="-274627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592" indent="-265102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18" indent="-274627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20" indent="-265102" algn="l" defTabSz="91436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pos="393">
          <p15:clr>
            <a:srgbClr val="F26B43"/>
          </p15:clr>
        </p15:guide>
        <p15:guide id="5" pos="3840">
          <p15:clr>
            <a:srgbClr val="F26B43"/>
          </p15:clr>
        </p15:guide>
        <p15:guide id="6" pos="3693">
          <p15:clr>
            <a:srgbClr val="F26B43"/>
          </p15:clr>
        </p15:guide>
        <p15:guide id="7" pos="3993">
          <p15:clr>
            <a:srgbClr val="F26B43"/>
          </p15:clr>
        </p15:guide>
        <p15:guide id="8" orient="horz" pos="4227">
          <p15:clr>
            <a:srgbClr val="F26B43"/>
          </p15:clr>
        </p15:guide>
        <p15:guide id="9" pos="2490">
          <p15:clr>
            <a:srgbClr val="F26B43"/>
          </p15:clr>
        </p15:guide>
        <p15:guide id="10" pos="2640">
          <p15:clr>
            <a:srgbClr val="F26B43"/>
          </p15:clr>
        </p15:guide>
        <p15:guide id="11" pos="2792">
          <p15:clr>
            <a:srgbClr val="F26B43"/>
          </p15:clr>
        </p15:guide>
        <p15:guide id="12" pos="4888">
          <p15:clr>
            <a:srgbClr val="F26B43"/>
          </p15:clr>
        </p15:guide>
        <p15:guide id="13" pos="5038">
          <p15:clr>
            <a:srgbClr val="F26B43"/>
          </p15:clr>
        </p15:guide>
        <p15:guide id="14" pos="518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9580465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889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(2 lines max)</a:t>
            </a:r>
            <a:endParaRPr lang="en-GB" altLang="en-US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18120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anose="020B0604020202020204" pitchFamily="34" charset="0"/>
              </a:rPr>
              <a:t>Johnson Controls, Inc.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6572" y="6234113"/>
            <a:ext cx="146174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419" y="1144589"/>
            <a:ext cx="1094316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(use indent for a higher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7851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Footer - Use 'Insert &gt;Header &amp; Footer' to modify this text and ‘Apply to all’</a:t>
            </a:r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14" name="Rectangle 1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 dirty="0" smtClean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79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Lucida Grande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5465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pos="295">
          <p15:clr>
            <a:srgbClr val="F26B43"/>
          </p15:clr>
        </p15:guide>
        <p15:guide id="5" pos="2880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42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1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53.xml"/><Relationship Id="rId7" Type="http://schemas.openxmlformats.org/officeDocument/2006/relationships/image" Target="../media/image55.emf"/><Relationship Id="rId12" Type="http://schemas.openxmlformats.org/officeDocument/2006/relationships/hyperlink" Target="https://youtu.be/yrZJLXmqkeA" TargetMode="External"/><Relationship Id="rId2" Type="http://schemas.openxmlformats.org/officeDocument/2006/relationships/tags" Target="../tags/tag5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.emf"/><Relationship Id="rId11" Type="http://schemas.openxmlformats.org/officeDocument/2006/relationships/image" Target="../media/image59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8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0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29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28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71.xml"/><Relationship Id="rId9" Type="http://schemas.openxmlformats.org/officeDocument/2006/relationships/hyperlink" Target="mailto:Andrew.Pergande@JCI.com" TargetMode="External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33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3.xml"/><Relationship Id="rId7" Type="http://schemas.openxmlformats.org/officeDocument/2006/relationships/hyperlink" Target="http://images.more.deltek.com/Web/DeltekInc/%7b99f494a0-c09d-4fb4-8b97-e1da9a5fe78f%7d_Survey-of-Government-Procurement-Professionals-2018-GovWin-Deltek.pdf" TargetMode="External"/><Relationship Id="rId2" Type="http://schemas.openxmlformats.org/officeDocument/2006/relationships/tags" Target="../tags/tag3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7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5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chart" Target="../charts/chart1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tags" Target="../tags/tag45.xml"/><Relationship Id="rId7" Type="http://schemas.openxmlformats.org/officeDocument/2006/relationships/image" Target="../media/image36.jpg"/><Relationship Id="rId12" Type="http://schemas.openxmlformats.org/officeDocument/2006/relationships/image" Target="../media/image41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.e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7.png"/><Relationship Id="rId3" Type="http://schemas.openxmlformats.org/officeDocument/2006/relationships/tags" Target="../tags/tag49.xml"/><Relationship Id="rId7" Type="http://schemas.openxmlformats.org/officeDocument/2006/relationships/image" Target="../media/image38.png"/><Relationship Id="rId12" Type="http://schemas.openxmlformats.org/officeDocument/2006/relationships/image" Target="../media/image48.png"/><Relationship Id="rId2" Type="http://schemas.openxmlformats.org/officeDocument/2006/relationships/tags" Target="../tags/tag48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.e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1.xml"/><Relationship Id="rId7" Type="http://schemas.openxmlformats.org/officeDocument/2006/relationships/image" Target="../media/image52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4477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69462"/>
            <a:ext cx="12192000" cy="11502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849" y="4146423"/>
            <a:ext cx="9539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Alternative Procurement Methods</a:t>
            </a:r>
            <a:endParaRPr lang="en-US" sz="2800" i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82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99532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852" y="1742115"/>
            <a:ext cx="3972741" cy="39830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1EA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1050"/>
            <a:ext cx="12192000" cy="85725"/>
          </a:xfrm>
          <a:prstGeom prst="rect">
            <a:avLst/>
          </a:prstGeom>
          <a:solidFill>
            <a:srgbClr val="05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18" y="413957"/>
            <a:ext cx="953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Cooperative Membership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934" y="1814351"/>
            <a:ext cx="2764310" cy="1181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5091" y="3129836"/>
            <a:ext cx="2219773" cy="1626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318" y="1564339"/>
            <a:ext cx="4043165" cy="450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/>
          <a:srcRect l="3538"/>
          <a:stretch/>
        </p:blipFill>
        <p:spPr>
          <a:xfrm>
            <a:off x="4747340" y="4940920"/>
            <a:ext cx="2435273" cy="968867"/>
          </a:xfrm>
          <a:prstGeom prst="round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21595" y="5725121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YouTube Noto"/>
                <a:hlinkClick r:id="rId12"/>
              </a:rPr>
              <a:t>https://youtu.be/yrZJLXmqkeA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4095192"/>
              </p:ext>
            </p:extLst>
          </p:nvPr>
        </p:nvGraphicFramePr>
        <p:xfrm>
          <a:off x="1525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306206" y="-56755"/>
            <a:ext cx="5885793" cy="6914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25809" y="2669440"/>
            <a:ext cx="4151586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50" dirty="0">
                <a:solidFill>
                  <a:srgbClr val="FFFFFF"/>
                </a:solidFill>
              </a:rPr>
              <a:t/>
            </a:r>
            <a:br>
              <a:rPr lang="en-US" sz="2250" dirty="0">
                <a:solidFill>
                  <a:srgbClr val="FFFFFF"/>
                </a:solidFill>
              </a:rPr>
            </a:br>
            <a:r>
              <a:rPr lang="en-US" sz="2250" dirty="0">
                <a:solidFill>
                  <a:srgbClr val="FFFFFF"/>
                </a:solidFill>
              </a:rPr>
              <a:t/>
            </a:r>
            <a:br>
              <a:rPr lang="en-US" sz="2250" dirty="0">
                <a:solidFill>
                  <a:srgbClr val="FFFFFF"/>
                </a:solidFill>
              </a:rPr>
            </a:br>
            <a:r>
              <a:rPr lang="en-US" sz="3300" b="1" dirty="0" smtClean="0">
                <a:solidFill>
                  <a:srgbClr val="FFFFFF"/>
                </a:solidFill>
              </a:rPr>
              <a:t>Questions &amp; Answers</a:t>
            </a:r>
            <a:endParaRPr lang="en-US" sz="3000" b="1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612" y="1327457"/>
            <a:ext cx="3516057" cy="39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77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4477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83642" y="1197246"/>
            <a:ext cx="6287157" cy="521870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3678" b="5689"/>
          <a:stretch/>
        </p:blipFill>
        <p:spPr>
          <a:xfrm>
            <a:off x="5408866" y="1210574"/>
            <a:ext cx="6243015" cy="4560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1EA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1050"/>
            <a:ext cx="12192000" cy="85725"/>
          </a:xfrm>
          <a:prstGeom prst="rect">
            <a:avLst/>
          </a:prstGeom>
          <a:solidFill>
            <a:srgbClr val="05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18" y="413957"/>
            <a:ext cx="953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Introductions</a:t>
            </a:r>
            <a:endParaRPr lang="en-US" i="1" dirty="0" smtClean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81060" y="1961804"/>
            <a:ext cx="2125192" cy="2102102"/>
            <a:chOff x="580171" y="1748826"/>
            <a:chExt cx="2125192" cy="2102102"/>
          </a:xfrm>
        </p:grpSpPr>
        <p:sp>
          <p:nvSpPr>
            <p:cNvPr id="5" name="Rectangle 4"/>
            <p:cNvSpPr/>
            <p:nvPr/>
          </p:nvSpPr>
          <p:spPr>
            <a:xfrm>
              <a:off x="580171" y="1748826"/>
              <a:ext cx="2125192" cy="2102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Placeholder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3" b="4113"/>
            <a:stretch>
              <a:fillRect/>
            </a:stretch>
          </p:blipFill>
          <p:spPr>
            <a:xfrm>
              <a:off x="713529" y="1851230"/>
              <a:ext cx="1867933" cy="1867933"/>
            </a:xfrm>
            <a:prstGeom prst="rect">
              <a:avLst/>
            </a:prstGeom>
          </p:spPr>
        </p:pic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E3440A5C-E1B8-4152-8B4B-6344C669907B}"/>
              </a:ext>
            </a:extLst>
          </p:cNvPr>
          <p:cNvSpPr txBox="1">
            <a:spLocks/>
          </p:cNvSpPr>
          <p:nvPr/>
        </p:nvSpPr>
        <p:spPr>
          <a:xfrm>
            <a:off x="485787" y="4308832"/>
            <a:ext cx="3915737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/>
              <a:t>Andrew Pergande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/>
              <a:t>Johnson Controls Director </a:t>
            </a:r>
            <a:r>
              <a:rPr lang="en-US" sz="2000" dirty="0"/>
              <a:t>of Customer </a:t>
            </a:r>
            <a:r>
              <a:rPr lang="en-US" sz="2000" dirty="0" smtClean="0"/>
              <a:t>Enablement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/>
              <a:t>(414) 524-6937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hlinkClick r:id="rId9"/>
              </a:rPr>
              <a:t>Andrew.Pergande@JCI.com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852" y="204302"/>
            <a:ext cx="764862" cy="3708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7" y="1716878"/>
            <a:ext cx="756328" cy="6946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25000"/>
              </a:prst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5503750" y="2425864"/>
            <a:ext cx="4359790" cy="973906"/>
            <a:chOff x="612028" y="3593632"/>
            <a:chExt cx="4359790" cy="973906"/>
          </a:xfrm>
        </p:grpSpPr>
        <p:sp>
          <p:nvSpPr>
            <p:cNvPr id="26" name="Rectangle 25"/>
            <p:cNvSpPr/>
            <p:nvPr/>
          </p:nvSpPr>
          <p:spPr>
            <a:xfrm>
              <a:off x="612028" y="3749341"/>
              <a:ext cx="4359790" cy="469491"/>
            </a:xfrm>
            <a:prstGeom prst="rect">
              <a:avLst/>
            </a:prstGeom>
            <a:solidFill>
              <a:srgbClr val="0F6FC6"/>
            </a:solidFill>
            <a:ln w="3175" cap="flat" cmpd="sng" algn="ctr">
              <a:solidFill>
                <a:srgbClr val="0F6FC6"/>
              </a:solidFill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algn="ctr"/>
              <a:endParaRPr lang="en-US" sz="1350" b="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00424" y="3593632"/>
              <a:ext cx="685800" cy="68580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418507" y="3593632"/>
              <a:ext cx="685800" cy="68580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054677" y="3593632"/>
              <a:ext cx="685800" cy="68580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bject 59"/>
            <p:cNvSpPr/>
            <p:nvPr/>
          </p:nvSpPr>
          <p:spPr>
            <a:xfrm>
              <a:off x="872472" y="3665680"/>
              <a:ext cx="548640" cy="548640"/>
            </a:xfrm>
            <a:prstGeom prst="rect">
              <a:avLst/>
            </a:pr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25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object 61"/>
            <p:cNvSpPr/>
            <p:nvPr/>
          </p:nvSpPr>
          <p:spPr>
            <a:xfrm>
              <a:off x="2490555" y="3666118"/>
              <a:ext cx="548640" cy="548640"/>
            </a:xfrm>
            <a:prstGeom prst="rect">
              <a:avLst/>
            </a:pr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25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object 60"/>
            <p:cNvSpPr/>
            <p:nvPr/>
          </p:nvSpPr>
          <p:spPr>
            <a:xfrm>
              <a:off x="4142136" y="3662044"/>
              <a:ext cx="548640" cy="548640"/>
            </a:xfrm>
            <a:prstGeom prst="rect">
              <a:avLst/>
            </a:prstGeom>
            <a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25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Plus 32"/>
            <p:cNvSpPr/>
            <p:nvPr/>
          </p:nvSpPr>
          <p:spPr>
            <a:xfrm>
              <a:off x="1692831" y="3767381"/>
              <a:ext cx="411480" cy="411480"/>
            </a:xfrm>
            <a:prstGeom prst="mathPlus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Plus 33"/>
            <p:cNvSpPr/>
            <p:nvPr/>
          </p:nvSpPr>
          <p:spPr>
            <a:xfrm>
              <a:off x="3418503" y="3767381"/>
              <a:ext cx="411480" cy="411480"/>
            </a:xfrm>
            <a:prstGeom prst="mathPlus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3988" y="4290539"/>
              <a:ext cx="738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/>
                </a:rPr>
                <a:t>HVAC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99563" y="4290539"/>
              <a:ext cx="738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/>
                </a:rPr>
                <a:t>Fire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09136" y="4290539"/>
              <a:ext cx="827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/>
                </a:rPr>
                <a:t>Security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3627" y="5873213"/>
            <a:ext cx="1017849" cy="3741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5410" y="5789991"/>
            <a:ext cx="808721" cy="5526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3020" y="5885264"/>
            <a:ext cx="1261241" cy="3620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27784" y="5857660"/>
            <a:ext cx="1740351" cy="4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1EA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1050"/>
            <a:ext cx="12192000" cy="85725"/>
          </a:xfrm>
          <a:prstGeom prst="rect">
            <a:avLst/>
          </a:prstGeom>
          <a:solidFill>
            <a:srgbClr val="05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18" y="413957"/>
            <a:ext cx="953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Agenda</a:t>
            </a:r>
            <a:endParaRPr lang="en-US" i="1" dirty="0" smtClean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754" y="1025363"/>
            <a:ext cx="5169119" cy="555741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4754" y="1028127"/>
            <a:ext cx="5169119" cy="781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1695" y="1895044"/>
            <a:ext cx="49691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Introductions &amp; Overview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Procurement Trends 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Cooperative Contract Overview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Benefits of Cooperative Procurement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Cooperative Contract </a:t>
            </a:r>
            <a:r>
              <a:rPr lang="en-US" sz="1800" dirty="0" smtClean="0"/>
              <a:t>Award Process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Open Discussion and Q&amp;A</a:t>
            </a:r>
            <a:endParaRPr lang="en-US" sz="1800" dirty="0" smtClean="0"/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642204" y="1053351"/>
            <a:ext cx="460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Alternative Procurement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Methods Discussion Topics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793" r="5103"/>
          <a:stretch/>
        </p:blipFill>
        <p:spPr>
          <a:xfrm>
            <a:off x="6760252" y="2819811"/>
            <a:ext cx="4212839" cy="1758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0672" y="177463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Procuring the right products and services at right price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43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88558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74168" y="2677443"/>
            <a:ext cx="4380613" cy="3177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6659" y="2721586"/>
            <a:ext cx="4174709" cy="3177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1EA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1050"/>
            <a:ext cx="12192000" cy="85725"/>
          </a:xfrm>
          <a:prstGeom prst="rect">
            <a:avLst/>
          </a:prstGeom>
          <a:solidFill>
            <a:srgbClr val="05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18" y="413957"/>
            <a:ext cx="953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Trends in Public Procurement Professionals</a:t>
            </a:r>
            <a:endParaRPr lang="en-US" i="1" dirty="0" smtClean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983" y="1380696"/>
            <a:ext cx="5061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More than half </a:t>
            </a:r>
            <a:r>
              <a:rPr lang="en-US" dirty="0" smtClean="0"/>
              <a:t>of respondents </a:t>
            </a:r>
            <a:r>
              <a:rPr lang="en-US" dirty="0"/>
              <a:t>indicate that they are failing to attract enough interest among vendors and contractors to their competitive </a:t>
            </a:r>
            <a:r>
              <a:rPr lang="en-US" dirty="0" smtClean="0"/>
              <a:t>solicitations…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8501" y="6293377"/>
            <a:ext cx="11067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Roboto"/>
              </a:rPr>
              <a:t>Data Source: Survey-of-Government-Procurement-Professionals-2018-GovWin-Deltek</a:t>
            </a:r>
          </a:p>
          <a:p>
            <a:r>
              <a:rPr lang="en-US" sz="1050" dirty="0">
                <a:hlinkClick r:id="rId7"/>
              </a:rPr>
              <a:t>http://images.more.deltek.com/Web/DeltekInc/%</a:t>
            </a:r>
            <a:r>
              <a:rPr lang="en-US" sz="1050" dirty="0" smtClean="0">
                <a:hlinkClick r:id="rId7"/>
              </a:rPr>
              <a:t>7B99f494a0-c09d-4fb4-8b97-e1da9a5fe78f%7D_Survey-of-Government-Procurement-Professionals-2018-GovWin-Deltek.pdf</a:t>
            </a:r>
            <a:endParaRPr lang="en-US" sz="1050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t="1475" b="1508"/>
          <a:stretch/>
        </p:blipFill>
        <p:spPr>
          <a:xfrm>
            <a:off x="997992" y="2852882"/>
            <a:ext cx="3283924" cy="3001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t="720" r="5241" b="2692"/>
          <a:stretch/>
        </p:blipFill>
        <p:spPr>
          <a:xfrm>
            <a:off x="6705698" y="2982834"/>
            <a:ext cx="4272815" cy="23396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38193" y="1380696"/>
            <a:ext cx="4977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Spending relating to single-buyer, competitive bids &amp; RFPs is </a:t>
            </a:r>
            <a:r>
              <a:rPr lang="en-US" dirty="0" smtClean="0"/>
              <a:t>decreasing as </a:t>
            </a:r>
            <a:r>
              <a:rPr lang="en-US" dirty="0"/>
              <a:t>agencies focus on more efficient procurement </a:t>
            </a:r>
            <a:r>
              <a:rPr lang="en-US" dirty="0" smtClean="0"/>
              <a:t>methods…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1EA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1050"/>
            <a:ext cx="12192000" cy="85725"/>
          </a:xfrm>
          <a:prstGeom prst="rect">
            <a:avLst/>
          </a:prstGeom>
          <a:solidFill>
            <a:srgbClr val="05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18" y="174323"/>
            <a:ext cx="9539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/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Cooperative Contract Usage is on the </a:t>
            </a:r>
            <a:r>
              <a:rPr lang="en-US" b="1" dirty="0" smtClean="0">
                <a:solidFill>
                  <a:prstClr val="white"/>
                </a:solidFill>
              </a:rPr>
              <a:t>Rise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501" y="6293377"/>
            <a:ext cx="110673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Roboto"/>
              </a:rPr>
              <a:t>Data Source: </a:t>
            </a:r>
            <a:r>
              <a:rPr lang="en-US" sz="1050" dirty="0" err="1" smtClean="0">
                <a:latin typeface="Roboto"/>
              </a:rPr>
              <a:t>Onvia</a:t>
            </a:r>
            <a:r>
              <a:rPr lang="en-US" sz="1050" dirty="0" smtClean="0">
                <a:latin typeface="Roboto"/>
              </a:rPr>
              <a:t> Survey-of-Government-Procurement-Professionals-2017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92314" y="1641476"/>
            <a:ext cx="8207375" cy="28422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2164862" y="2411413"/>
            <a:ext cx="3622368" cy="10461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6700" lvl="0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800">
                <a:latin typeface="+mn-lt"/>
                <a:cs typeface="+mn-cs"/>
              </a:defRPr>
            </a:lvl1pPr>
            <a:lvl2pPr marL="623888" lvl="1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600">
                <a:latin typeface="+mn-lt"/>
                <a:cs typeface="+mn-cs"/>
              </a:defRPr>
            </a:lvl2pPr>
            <a:lvl3pPr marL="898525" lvl="2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400">
                <a:latin typeface="+mn-lt"/>
                <a:cs typeface="+mn-cs"/>
              </a:defRPr>
            </a:lvl3pPr>
            <a:lvl4pPr marL="1163638" lvl="3" indent="-265113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4pPr>
            <a:lvl5pPr marL="1438275" lvl="4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5pPr>
            <a:lvl6pPr marL="1703388" lvl="5" indent="-2651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 fontAlgn="base">
              <a:buClr>
                <a:prstClr val="black"/>
              </a:buClr>
              <a:buNone/>
            </a:pPr>
            <a:r>
              <a:rPr lang="en-US" sz="3200" dirty="0">
                <a:solidFill>
                  <a:srgbClr val="00549E"/>
                </a:solidFill>
              </a:rPr>
              <a:t>81% </a:t>
            </a:r>
            <a:r>
              <a:rPr lang="en-US" dirty="0">
                <a:solidFill>
                  <a:prstClr val="black"/>
                </a:solidFill>
              </a:rPr>
              <a:t>of </a:t>
            </a:r>
            <a:r>
              <a:rPr lang="en-US" dirty="0" smtClean="0">
                <a:solidFill>
                  <a:prstClr val="black"/>
                </a:solidFill>
              </a:rPr>
              <a:t>public </a:t>
            </a:r>
            <a:r>
              <a:rPr lang="en-US" dirty="0">
                <a:solidFill>
                  <a:prstClr val="black"/>
                </a:solidFill>
              </a:rPr>
              <a:t>procurement professionals utilized a cooperative contract in </a:t>
            </a:r>
            <a:r>
              <a:rPr lang="en-US" dirty="0" smtClean="0">
                <a:solidFill>
                  <a:prstClr val="black"/>
                </a:solidFill>
              </a:rPr>
              <a:t>the last year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1992314" y="1605690"/>
            <a:ext cx="8207375" cy="487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The study states, “Increased use of cooperative contracting is saving the time to conduct research, issue bid documents, and perform a lengthy evaluation process”  </a:t>
            </a:r>
            <a:endParaRPr lang="en-US" sz="1600" dirty="0"/>
          </a:p>
        </p:txBody>
      </p:sp>
      <p:graphicFrame>
        <p:nvGraphicFramePr>
          <p:cNvPr id="105" name="Chart 104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06994849"/>
              </p:ext>
            </p:extLst>
          </p:nvPr>
        </p:nvGraphicFramePr>
        <p:xfrm>
          <a:off x="6470650" y="2195513"/>
          <a:ext cx="3217863" cy="209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4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578600" y="2012950"/>
            <a:ext cx="3284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E81988-C271-4A17-BCD9-E817EF39654B}" type="datetime'% ''of T''otal Contract ''Sp''end U''sing'' ''Cooper''atives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% of Total Contract Spend Using Cooperatives</a:t>
            </a:fld>
            <a:endParaRPr lang="en-US" sz="1400" dirty="0">
              <a:sym typeface="+mn-lt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218238" y="2341563"/>
            <a:ext cx="217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B5EA871-59E0-4D48-98A3-9CD84268A0F5}" type="datetime'''''''''''''''''''''0''''''''''''''''''''''''''%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lang="en-US" sz="1400" dirty="0">
              <a:sym typeface="+mn-lt"/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073775" y="2662238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F70AB0-42BE-4A22-A05F-92C9BA1C8694}" type="datetime'''1''''''''''''''''''''''''''''''''''''''-''''''9''%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1-9%</a:t>
            </a:fld>
            <a:endParaRPr lang="en-US" sz="1400" dirty="0">
              <a:sym typeface="+mn-lt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892800" y="2984500"/>
            <a:ext cx="5429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62CF6BA-7AB5-4903-839F-C78984969A8F}" type="datetime'''''''''''''''''''''''''1''''0-''1''''''''''''''''''''9''''%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10-19%</a:t>
            </a:fld>
            <a:endParaRPr lang="en-US" sz="1400" dirty="0">
              <a:sym typeface="+mn-lt"/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892800" y="3305175"/>
            <a:ext cx="5429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3A2E4E9-3389-42ED-B77E-80316217575E}" type="datetime'''''''''2''''''''0''''-''''4''''''''''''''''9''''''%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20-49%</a:t>
            </a:fld>
            <a:endParaRPr lang="en-US" sz="1400" dirty="0">
              <a:sym typeface="+mn-lt"/>
            </a:endParaRPr>
          </a:p>
        </p:txBody>
      </p:sp>
      <p:sp>
        <p:nvSpPr>
          <p:cNvPr id="72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892800" y="3625850"/>
            <a:ext cx="5429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78D84F5-0045-472E-87F8-F115FF432F00}" type="datetime'''''''''''''''''''''''5''''''''''''''''''0''''''-74%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50-74%</a:t>
            </a:fld>
            <a:endParaRPr lang="en-US" sz="1400" dirty="0">
              <a:sym typeface="+mn-lt"/>
            </a:endParaRPr>
          </a:p>
        </p:txBody>
      </p:sp>
      <p:sp>
        <p:nvSpPr>
          <p:cNvPr id="74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038850" y="3946525"/>
            <a:ext cx="3968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494A6D1-8917-47BE-96DD-B97C77B9CB42}" type="datetime'''''''''''''''''7''''''5''''''''%''''''''''''''+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75%+</a:t>
            </a:fld>
            <a:endParaRPr lang="en-US" sz="14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7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88558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1EA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1050"/>
            <a:ext cx="12192000" cy="85725"/>
          </a:xfrm>
          <a:prstGeom prst="rect">
            <a:avLst/>
          </a:prstGeom>
          <a:solidFill>
            <a:srgbClr val="05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18" y="413957"/>
            <a:ext cx="953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Todays Objectives</a:t>
            </a:r>
            <a:endParaRPr lang="en-US" i="1" dirty="0" smtClea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80009" y="1291472"/>
            <a:ext cx="9227423" cy="457006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3999" y="4185136"/>
            <a:ext cx="9155152" cy="16764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38100" dist="127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0" descr="http://takelessons.com/images/public/subHeadB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2325" y="3296880"/>
            <a:ext cx="3809999" cy="8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takelessons.com/images/public/subHeadB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4189" y="3296882"/>
            <a:ext cx="3809999" cy="8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546624" y="4410072"/>
            <a:ext cx="3088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Provide an introduction to the benefits &amp; value of using cooperative </a:t>
            </a:r>
            <a:r>
              <a:rPr lang="en-US" dirty="0" smtClean="0">
                <a:solidFill>
                  <a:schemeClr val="tx2"/>
                </a:solidFill>
              </a:rPr>
              <a:t>procurement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0245" y="4410072"/>
            <a:ext cx="2807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 Discuss strategies </a:t>
            </a:r>
            <a:r>
              <a:rPr lang="en-US" dirty="0" smtClean="0">
                <a:solidFill>
                  <a:schemeClr val="tx2"/>
                </a:solidFill>
              </a:rPr>
              <a:t>to introduce alternative procurement methods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84" y="2148955"/>
            <a:ext cx="2144468" cy="1909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853">
            <a:off x="8060186" y="1978953"/>
            <a:ext cx="2258568" cy="208652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007518" y="2306887"/>
            <a:ext cx="2069574" cy="1655659"/>
            <a:chOff x="2503170" y="1838124"/>
            <a:chExt cx="1851658" cy="148132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70" y="1838124"/>
              <a:ext cx="1851658" cy="148132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19636593">
              <a:off x="3108960" y="2363070"/>
              <a:ext cx="318696" cy="330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tx2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70423" y="2194937"/>
            <a:ext cx="2069573" cy="1655659"/>
            <a:chOff x="4789171" y="1838124"/>
            <a:chExt cx="1851657" cy="148132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171" y="1838124"/>
              <a:ext cx="1851657" cy="148132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974" y="2130674"/>
              <a:ext cx="844051" cy="844051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4600557" y="4410072"/>
            <a:ext cx="3237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Understand how cooperatives agreements meet competitive procurement requirements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523999" y="1412529"/>
            <a:ext cx="9144001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Cooperative Purchasing Contracts Overview</a:t>
            </a:r>
            <a:endParaRPr lang="en-US" sz="1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1510" y="1988565"/>
            <a:ext cx="2449491" cy="22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88558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1EA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1050"/>
            <a:ext cx="12192000" cy="85725"/>
          </a:xfrm>
          <a:prstGeom prst="rect">
            <a:avLst/>
          </a:prstGeom>
          <a:solidFill>
            <a:srgbClr val="05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18" y="413957"/>
            <a:ext cx="953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Cooperative Procurement Benefits</a:t>
            </a:r>
            <a:endParaRPr lang="en-US" i="1" dirty="0" smtClean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421" y="1329738"/>
            <a:ext cx="5055595" cy="479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878785"/>
              </a:buClr>
            </a:pPr>
            <a:r>
              <a:rPr lang="en-US" sz="2000" b="1" kern="0" dirty="0" smtClean="0">
                <a:solidFill>
                  <a:srgbClr val="08338F"/>
                </a:solidFill>
                <a:latin typeface="Arial"/>
              </a:rPr>
              <a:t>Cooperative Member </a:t>
            </a: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rgbClr val="002060"/>
                </a:solidFill>
                <a:latin typeface="Arial"/>
              </a:rPr>
              <a:t>Reduced procurement hurdles / contract has already been bid – Not having to go to bid again can save time and reduce cost within the procurement process</a:t>
            </a: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rgbClr val="002060"/>
                </a:solidFill>
                <a:latin typeface="Arial"/>
              </a:rPr>
              <a:t>National </a:t>
            </a:r>
            <a:r>
              <a:rPr lang="en-US" sz="1600" kern="0" dirty="0">
                <a:solidFill>
                  <a:srgbClr val="002060"/>
                </a:solidFill>
                <a:latin typeface="Arial"/>
              </a:rPr>
              <a:t>scale bid provides pricing member may not be able to achieve on their </a:t>
            </a:r>
            <a:r>
              <a:rPr lang="en-US" sz="1600" kern="0" dirty="0" smtClean="0">
                <a:solidFill>
                  <a:srgbClr val="002060"/>
                </a:solidFill>
                <a:latin typeface="Arial"/>
              </a:rPr>
              <a:t>own</a:t>
            </a: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rgbClr val="002060"/>
                </a:solidFill>
                <a:latin typeface="Arial"/>
              </a:rPr>
              <a:t>Pricing transparency</a:t>
            </a:r>
            <a:r>
              <a:rPr lang="en-US" sz="1600" kern="0" dirty="0" smtClean="0">
                <a:solidFill>
                  <a:srgbClr val="002060"/>
                </a:solidFill>
                <a:latin typeface="Arial"/>
              </a:rPr>
              <a:t> </a:t>
            </a:r>
            <a:endParaRPr lang="en-US" sz="1600" kern="0" dirty="0">
              <a:solidFill>
                <a:srgbClr val="002060"/>
              </a:solidFill>
              <a:latin typeface="Arial"/>
            </a:endParaRP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2060"/>
                </a:solidFill>
                <a:latin typeface="Arial"/>
              </a:rPr>
              <a:t>Avoids potential for low bid, low quality contracts</a:t>
            </a: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2060"/>
                </a:solidFill>
                <a:latin typeface="Arial"/>
              </a:rPr>
              <a:t>Select the vendor they want to buy from &amp; the rep they want to work with</a:t>
            </a: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2060"/>
                </a:solidFill>
                <a:latin typeface="Arial"/>
              </a:rPr>
              <a:t>Confidence in the quality and delivery of supplier products and services</a:t>
            </a: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2060"/>
                </a:solidFill>
                <a:latin typeface="Arial"/>
              </a:rPr>
              <a:t>Membership is free and registration is simplistic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68470" y="1329738"/>
            <a:ext cx="4474688" cy="380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878785"/>
              </a:buClr>
            </a:pPr>
            <a:r>
              <a:rPr lang="en-US" sz="2000" b="1" kern="0" dirty="0" smtClean="0">
                <a:solidFill>
                  <a:srgbClr val="08338F"/>
                </a:solidFill>
                <a:latin typeface="Arial"/>
              </a:rPr>
              <a:t>Suppliers</a:t>
            </a:r>
            <a:endParaRPr lang="en-US" sz="2000" b="1" kern="0" dirty="0">
              <a:solidFill>
                <a:srgbClr val="08338F"/>
              </a:solidFill>
              <a:latin typeface="Arial"/>
            </a:endParaRP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rgbClr val="002060"/>
                </a:solidFill>
                <a:latin typeface="Arial"/>
              </a:rPr>
              <a:t>Reduces </a:t>
            </a:r>
            <a:r>
              <a:rPr lang="en-US" sz="1600" kern="0" dirty="0">
                <a:solidFill>
                  <a:srgbClr val="002060"/>
                </a:solidFill>
                <a:latin typeface="Arial"/>
              </a:rPr>
              <a:t>time and effort spent on bid activity</a:t>
            </a: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2060"/>
                </a:solidFill>
                <a:latin typeface="Arial"/>
              </a:rPr>
              <a:t>Reduces sales cycle due </a:t>
            </a:r>
            <a:r>
              <a:rPr lang="en-US" sz="1600" kern="0" dirty="0" smtClean="0">
                <a:solidFill>
                  <a:srgbClr val="002060"/>
                </a:solidFill>
                <a:latin typeface="Arial"/>
              </a:rPr>
              <a:t>to consistent </a:t>
            </a:r>
            <a:r>
              <a:rPr lang="en-US" sz="1600" kern="0" dirty="0" smtClean="0">
                <a:solidFill>
                  <a:srgbClr val="002060"/>
                </a:solidFill>
                <a:latin typeface="Arial"/>
              </a:rPr>
              <a:t>and efficient procurement processes</a:t>
            </a:r>
            <a:endParaRPr lang="en-US" sz="1600" kern="0" dirty="0">
              <a:solidFill>
                <a:srgbClr val="002060"/>
              </a:solidFill>
              <a:latin typeface="Arial"/>
            </a:endParaRP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rgbClr val="002060"/>
                </a:solidFill>
                <a:latin typeface="Arial"/>
              </a:rPr>
              <a:t>Stronger customer satisfaction due to focus on both </a:t>
            </a:r>
            <a:r>
              <a:rPr lang="en-US" sz="1600" kern="0" dirty="0">
                <a:solidFill>
                  <a:srgbClr val="002060"/>
                </a:solidFill>
                <a:latin typeface="Arial"/>
              </a:rPr>
              <a:t>value and quality </a:t>
            </a:r>
            <a:r>
              <a:rPr lang="en-US" sz="1600" kern="0" dirty="0" smtClean="0">
                <a:solidFill>
                  <a:srgbClr val="002060"/>
                </a:solidFill>
                <a:latin typeface="Arial"/>
              </a:rPr>
              <a:t>vs. simply providing the cheapest solution that meets the specifications</a:t>
            </a: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2060"/>
                </a:solidFill>
                <a:latin typeface="Arial"/>
              </a:rPr>
              <a:t>Shared savings model - reduced sales costs allow deeper pricing discounts</a:t>
            </a:r>
            <a:endParaRPr lang="en-US" sz="1600" kern="0" dirty="0">
              <a:solidFill>
                <a:srgbClr val="002060"/>
              </a:solidFill>
              <a:latin typeface="Arial"/>
            </a:endParaRPr>
          </a:p>
          <a:p>
            <a:pPr marL="266700" lvl="1" indent="-2651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78785"/>
              </a:buClr>
              <a:buFont typeface="Wingdings" panose="05000000000000000000" pitchFamily="2" charset="2"/>
              <a:buChar char="§"/>
            </a:pPr>
            <a:endParaRPr lang="en-US" sz="1600" kern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5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88558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1EA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1050"/>
            <a:ext cx="12192000" cy="85725"/>
          </a:xfrm>
          <a:prstGeom prst="rect">
            <a:avLst/>
          </a:prstGeom>
          <a:solidFill>
            <a:srgbClr val="05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18" y="413957"/>
            <a:ext cx="953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Who </a:t>
            </a:r>
            <a:r>
              <a:rPr lang="en-US" b="1" dirty="0">
                <a:solidFill>
                  <a:prstClr val="white"/>
                </a:solidFill>
              </a:rPr>
              <a:t>Can Become a Member and Procure through State Cooperative Contracts?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3" y="2833027"/>
            <a:ext cx="1540910" cy="13717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99869" y="2933271"/>
            <a:ext cx="1487094" cy="1189676"/>
            <a:chOff x="2362199" y="1739708"/>
            <a:chExt cx="2069573" cy="16556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199" y="1739708"/>
              <a:ext cx="2069573" cy="16556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353" y="2172293"/>
              <a:ext cx="1023263" cy="78745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853">
            <a:off x="730720" y="4479860"/>
            <a:ext cx="1625392" cy="15015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5" y="4635985"/>
            <a:ext cx="1489381" cy="1191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59" y="4936167"/>
            <a:ext cx="678913" cy="522461"/>
          </a:xfrm>
          <a:prstGeom prst="rect">
            <a:avLst/>
          </a:prstGeom>
        </p:spPr>
      </p:pic>
      <p:pic>
        <p:nvPicPr>
          <p:cNvPr id="19" name="Picture 10" descr="http://takelessons.com/images/public/subHeadB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24439" y="3084490"/>
            <a:ext cx="4876801" cy="8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649705" y="1352079"/>
            <a:ext cx="6400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Futura Hv" panose="020B0702020204020204" pitchFamily="34" charset="0"/>
              </a:rPr>
              <a:t>State and Local Government Entities</a:t>
            </a:r>
          </a:p>
          <a:p>
            <a:pPr marL="182880" lvl="1" indent="-182880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62848"/>
                </a:solidFill>
                <a:latin typeface="Futura Lt" panose="020B0402020204020303" pitchFamily="34" charset="0"/>
              </a:rPr>
              <a:t>Cities </a:t>
            </a:r>
          </a:p>
          <a:p>
            <a:pPr marL="182880" lvl="1" indent="-182880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62848"/>
                </a:solidFill>
                <a:latin typeface="Futura Lt" panose="020B0402020204020303" pitchFamily="34" charset="0"/>
              </a:rPr>
              <a:t>Counties</a:t>
            </a:r>
          </a:p>
          <a:p>
            <a:pPr marL="182880" lvl="1" indent="-182880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62848"/>
                </a:solidFill>
                <a:latin typeface="Futura Lt" panose="020B0402020204020303" pitchFamily="34" charset="0"/>
              </a:rPr>
              <a:t>States and State Agencies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50105" y="1706023"/>
            <a:ext cx="34981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lvl="1" indent="-182880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62848"/>
                </a:solidFill>
                <a:latin typeface="Futura Lt" panose="020B0402020204020303" pitchFamily="34" charset="0"/>
              </a:rPr>
              <a:t>Special &amp; Water Districts </a:t>
            </a:r>
          </a:p>
          <a:p>
            <a:pPr marL="102870" lvl="1" indent="-182880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62848"/>
                </a:solidFill>
                <a:latin typeface="Futura Lt" panose="020B0402020204020303" pitchFamily="34" charset="0"/>
              </a:rPr>
              <a:t>Native American Tribes</a:t>
            </a:r>
          </a:p>
          <a:p>
            <a:pPr marL="102870" lvl="1" indent="-182880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62848"/>
                </a:solidFill>
                <a:latin typeface="Futura Lt" panose="020B0402020204020303" pitchFamily="34" charset="0"/>
              </a:rPr>
              <a:t>Port &amp; Transportation Authorities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49705" y="3031948"/>
            <a:ext cx="6324600" cy="1015663"/>
            <a:chOff x="1981200" y="3250946"/>
            <a:chExt cx="6324600" cy="1015663"/>
          </a:xfrm>
        </p:grpSpPr>
        <p:sp>
          <p:nvSpPr>
            <p:cNvPr id="23" name="Rectangle 22"/>
            <p:cNvSpPr/>
            <p:nvPr/>
          </p:nvSpPr>
          <p:spPr>
            <a:xfrm>
              <a:off x="1981200" y="3250946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62848"/>
                  </a:solidFill>
                  <a:latin typeface="Futura Hv" panose="020B0702020204020204" pitchFamily="34" charset="0"/>
                </a:rPr>
                <a:t>Public and Private Education</a:t>
              </a:r>
            </a:p>
            <a:p>
              <a:pPr marL="182880" lvl="1" indent="-182880">
                <a:spcBef>
                  <a:spcPts val="6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r>
                <a:rPr lang="en-US" sz="1600">
                  <a:solidFill>
                    <a:srgbClr val="062848"/>
                  </a:solidFill>
                  <a:latin typeface="Futura Lt" panose="020B0402020204020303" pitchFamily="34" charset="0"/>
                </a:rPr>
                <a:t>K-12</a:t>
              </a:r>
            </a:p>
            <a:p>
              <a:pPr marL="182880" lvl="1" indent="-182880">
                <a:spcBef>
                  <a:spcPts val="6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r>
                <a:rPr lang="en-US" sz="1600">
                  <a:solidFill>
                    <a:srgbClr val="062848"/>
                  </a:solidFill>
                  <a:latin typeface="Futura Lt" panose="020B0402020204020303" pitchFamily="34" charset="0"/>
                </a:rPr>
                <a:t>Special Education Districts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81600" y="3604889"/>
              <a:ext cx="3124200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2870" lvl="1" indent="-182880">
                <a:spcBef>
                  <a:spcPts val="6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r>
                <a:rPr lang="en-US" sz="1600">
                  <a:solidFill>
                    <a:srgbClr val="062848"/>
                  </a:solidFill>
                  <a:latin typeface="Futura Lt" panose="020B0402020204020303" pitchFamily="34" charset="0"/>
                </a:rPr>
                <a:t>Charter Schools</a:t>
              </a:r>
            </a:p>
            <a:p>
              <a:pPr marL="102870" lvl="1" indent="-182880">
                <a:spcBef>
                  <a:spcPts val="6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r>
                <a:rPr lang="en-US" sz="1600">
                  <a:solidFill>
                    <a:srgbClr val="062848"/>
                  </a:solidFill>
                  <a:latin typeface="Futura Lt" panose="020B0402020204020303" pitchFamily="34" charset="0"/>
                </a:rPr>
                <a:t>Higher Education/Universities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49705" y="4733998"/>
            <a:ext cx="6934200" cy="1015663"/>
            <a:chOff x="1981200" y="4928762"/>
            <a:chExt cx="6934200" cy="1015663"/>
          </a:xfrm>
        </p:grpSpPr>
        <p:sp>
          <p:nvSpPr>
            <p:cNvPr id="26" name="Rectangle 25"/>
            <p:cNvSpPr/>
            <p:nvPr/>
          </p:nvSpPr>
          <p:spPr>
            <a:xfrm>
              <a:off x="1981200" y="4928762"/>
              <a:ext cx="533957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Futura Hv" panose="020B0702020204020204" pitchFamily="34" charset="0"/>
                </a:rPr>
                <a:t>Non Profits (tax exempt organizations)</a:t>
              </a:r>
            </a:p>
            <a:p>
              <a:pPr marL="182880" lvl="1" indent="-182880">
                <a:spcBef>
                  <a:spcPts val="6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r>
                <a:rPr lang="en-US" sz="1600">
                  <a:solidFill>
                    <a:srgbClr val="062848"/>
                  </a:solidFill>
                  <a:latin typeface="Futura Lt" panose="020B0402020204020303" pitchFamily="34" charset="0"/>
                </a:rPr>
                <a:t>Hospitals &amp; Nursing Homes</a:t>
              </a:r>
            </a:p>
            <a:p>
              <a:pPr marL="182880" lvl="1" indent="-182880">
                <a:spcBef>
                  <a:spcPts val="6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r>
                <a:rPr lang="en-US" sz="1600">
                  <a:solidFill>
                    <a:srgbClr val="062848"/>
                  </a:solidFill>
                  <a:latin typeface="Futura Lt" panose="020B0402020204020303" pitchFamily="34" charset="0"/>
                </a:rPr>
                <a:t>Rural Power Cooperatives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5276088"/>
              <a:ext cx="3733800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2870" lvl="1" indent="-182880">
                <a:spcBef>
                  <a:spcPts val="6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r>
                <a:rPr lang="en-US" sz="1600">
                  <a:solidFill>
                    <a:srgbClr val="062848"/>
                  </a:solidFill>
                  <a:latin typeface="Futura Lt" panose="020B0402020204020303" pitchFamily="34" charset="0"/>
                </a:rPr>
                <a:t>Housing Authorities </a:t>
              </a:r>
            </a:p>
            <a:p>
              <a:pPr marL="102870" lvl="1" indent="-182880">
                <a:spcBef>
                  <a:spcPts val="6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r>
                <a:rPr lang="en-US" sz="1600">
                  <a:solidFill>
                    <a:srgbClr val="062848"/>
                  </a:solidFill>
                  <a:latin typeface="Futura Lt" panose="020B0402020204020303" pitchFamily="34" charset="0"/>
                </a:rPr>
                <a:t>Member Associations &amp; Coops 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5" y="1146411"/>
            <a:ext cx="1548492" cy="137853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97956" y="1260860"/>
            <a:ext cx="1497629" cy="1198102"/>
            <a:chOff x="129450" y="1402914"/>
            <a:chExt cx="1497629" cy="119810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50" y="1402914"/>
              <a:ext cx="1497629" cy="119810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5" y="1606352"/>
              <a:ext cx="692817" cy="689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6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866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782245" y="1908869"/>
            <a:ext cx="45719" cy="3545708"/>
          </a:xfrm>
          <a:prstGeom prst="rect">
            <a:avLst/>
          </a:prstGeom>
          <a:solidFill>
            <a:srgbClr val="00549E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156930" y="1534164"/>
            <a:ext cx="11677130" cy="806892"/>
          </a:xfrm>
          <a:prstGeom prst="rightArrow">
            <a:avLst/>
          </a:prstGeom>
          <a:solidFill>
            <a:srgbClr val="0054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820745" y="1226295"/>
            <a:ext cx="1422630" cy="142263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8DC63F">
                <a:shade val="50000"/>
              </a:srgbClr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8900617" y="1321123"/>
            <a:ext cx="1267645" cy="1232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9188664" y="1606316"/>
            <a:ext cx="686794" cy="662590"/>
            <a:chOff x="2046288" y="3632201"/>
            <a:chExt cx="360363" cy="347663"/>
          </a:xfrm>
          <a:solidFill>
            <a:srgbClr val="00549E"/>
          </a:solidFill>
        </p:grpSpPr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2070101" y="3632201"/>
              <a:ext cx="90488" cy="123825"/>
            </a:xfrm>
            <a:custGeom>
              <a:avLst/>
              <a:gdLst>
                <a:gd name="T0" fmla="*/ 186 w 315"/>
                <a:gd name="T1" fmla="*/ 433 h 433"/>
                <a:gd name="T2" fmla="*/ 186 w 315"/>
                <a:gd name="T3" fmla="*/ 399 h 433"/>
                <a:gd name="T4" fmla="*/ 283 w 315"/>
                <a:gd name="T5" fmla="*/ 365 h 433"/>
                <a:gd name="T6" fmla="*/ 315 w 315"/>
                <a:gd name="T7" fmla="*/ 288 h 433"/>
                <a:gd name="T8" fmla="*/ 303 w 315"/>
                <a:gd name="T9" fmla="*/ 237 h 433"/>
                <a:gd name="T10" fmla="*/ 274 w 315"/>
                <a:gd name="T11" fmla="*/ 205 h 433"/>
                <a:gd name="T12" fmla="*/ 209 w 315"/>
                <a:gd name="T13" fmla="*/ 173 h 433"/>
                <a:gd name="T14" fmla="*/ 141 w 315"/>
                <a:gd name="T15" fmla="*/ 140 h 433"/>
                <a:gd name="T16" fmla="*/ 129 w 315"/>
                <a:gd name="T17" fmla="*/ 110 h 433"/>
                <a:gd name="T18" fmla="*/ 135 w 315"/>
                <a:gd name="T19" fmla="*/ 90 h 433"/>
                <a:gd name="T20" fmla="*/ 152 w 315"/>
                <a:gd name="T21" fmla="*/ 84 h 433"/>
                <a:gd name="T22" fmla="*/ 171 w 315"/>
                <a:gd name="T23" fmla="*/ 91 h 433"/>
                <a:gd name="T24" fmla="*/ 175 w 315"/>
                <a:gd name="T25" fmla="*/ 123 h 433"/>
                <a:gd name="T26" fmla="*/ 175 w 315"/>
                <a:gd name="T27" fmla="*/ 138 h 433"/>
                <a:gd name="T28" fmla="*/ 301 w 315"/>
                <a:gd name="T29" fmla="*/ 138 h 433"/>
                <a:gd name="T30" fmla="*/ 302 w 315"/>
                <a:gd name="T31" fmla="*/ 121 h 433"/>
                <a:gd name="T32" fmla="*/ 273 w 315"/>
                <a:gd name="T33" fmla="*/ 57 h 433"/>
                <a:gd name="T34" fmla="*/ 186 w 315"/>
                <a:gd name="T35" fmla="*/ 29 h 433"/>
                <a:gd name="T36" fmla="*/ 186 w 315"/>
                <a:gd name="T37" fmla="*/ 0 h 433"/>
                <a:gd name="T38" fmla="*/ 128 w 315"/>
                <a:gd name="T39" fmla="*/ 0 h 433"/>
                <a:gd name="T40" fmla="*/ 128 w 315"/>
                <a:gd name="T41" fmla="*/ 29 h 433"/>
                <a:gd name="T42" fmla="*/ 32 w 315"/>
                <a:gd name="T43" fmla="*/ 58 h 433"/>
                <a:gd name="T44" fmla="*/ 0 w 315"/>
                <a:gd name="T45" fmla="*/ 122 h 433"/>
                <a:gd name="T46" fmla="*/ 15 w 315"/>
                <a:gd name="T47" fmla="*/ 173 h 433"/>
                <a:gd name="T48" fmla="*/ 51 w 315"/>
                <a:gd name="T49" fmla="*/ 207 h 433"/>
                <a:gd name="T50" fmla="*/ 129 w 315"/>
                <a:gd name="T51" fmla="*/ 246 h 433"/>
                <a:gd name="T52" fmla="*/ 170 w 315"/>
                <a:gd name="T53" fmla="*/ 275 h 433"/>
                <a:gd name="T54" fmla="*/ 176 w 315"/>
                <a:gd name="T55" fmla="*/ 319 h 433"/>
                <a:gd name="T56" fmla="*/ 170 w 315"/>
                <a:gd name="T57" fmla="*/ 337 h 433"/>
                <a:gd name="T58" fmla="*/ 151 w 315"/>
                <a:gd name="T59" fmla="*/ 343 h 433"/>
                <a:gd name="T60" fmla="*/ 132 w 315"/>
                <a:gd name="T61" fmla="*/ 334 h 433"/>
                <a:gd name="T62" fmla="*/ 128 w 315"/>
                <a:gd name="T63" fmla="*/ 289 h 433"/>
                <a:gd name="T64" fmla="*/ 128 w 315"/>
                <a:gd name="T65" fmla="*/ 266 h 433"/>
                <a:gd name="T66" fmla="*/ 2 w 315"/>
                <a:gd name="T67" fmla="*/ 266 h 433"/>
                <a:gd name="T68" fmla="*/ 2 w 315"/>
                <a:gd name="T69" fmla="*/ 284 h 433"/>
                <a:gd name="T70" fmla="*/ 40 w 315"/>
                <a:gd name="T71" fmla="*/ 370 h 433"/>
                <a:gd name="T72" fmla="*/ 128 w 315"/>
                <a:gd name="T73" fmla="*/ 398 h 433"/>
                <a:gd name="T74" fmla="*/ 128 w 315"/>
                <a:gd name="T75" fmla="*/ 433 h 433"/>
                <a:gd name="T76" fmla="*/ 186 w 315"/>
                <a:gd name="T7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5" h="433">
                  <a:moveTo>
                    <a:pt x="186" y="433"/>
                  </a:moveTo>
                  <a:cubicBezTo>
                    <a:pt x="186" y="399"/>
                    <a:pt x="186" y="399"/>
                    <a:pt x="186" y="399"/>
                  </a:cubicBezTo>
                  <a:cubicBezTo>
                    <a:pt x="229" y="395"/>
                    <a:pt x="261" y="383"/>
                    <a:pt x="283" y="365"/>
                  </a:cubicBezTo>
                  <a:cubicBezTo>
                    <a:pt x="305" y="346"/>
                    <a:pt x="315" y="320"/>
                    <a:pt x="315" y="288"/>
                  </a:cubicBezTo>
                  <a:cubicBezTo>
                    <a:pt x="315" y="268"/>
                    <a:pt x="311" y="251"/>
                    <a:pt x="303" y="237"/>
                  </a:cubicBezTo>
                  <a:cubicBezTo>
                    <a:pt x="295" y="223"/>
                    <a:pt x="286" y="213"/>
                    <a:pt x="274" y="205"/>
                  </a:cubicBezTo>
                  <a:cubicBezTo>
                    <a:pt x="262" y="198"/>
                    <a:pt x="241" y="187"/>
                    <a:pt x="209" y="173"/>
                  </a:cubicBezTo>
                  <a:cubicBezTo>
                    <a:pt x="171" y="156"/>
                    <a:pt x="148" y="145"/>
                    <a:pt x="141" y="140"/>
                  </a:cubicBezTo>
                  <a:cubicBezTo>
                    <a:pt x="133" y="134"/>
                    <a:pt x="129" y="124"/>
                    <a:pt x="129" y="110"/>
                  </a:cubicBezTo>
                  <a:cubicBezTo>
                    <a:pt x="129" y="101"/>
                    <a:pt x="131" y="95"/>
                    <a:pt x="135" y="90"/>
                  </a:cubicBezTo>
                  <a:cubicBezTo>
                    <a:pt x="138" y="86"/>
                    <a:pt x="144" y="84"/>
                    <a:pt x="152" y="84"/>
                  </a:cubicBezTo>
                  <a:cubicBezTo>
                    <a:pt x="161" y="84"/>
                    <a:pt x="168" y="86"/>
                    <a:pt x="171" y="91"/>
                  </a:cubicBezTo>
                  <a:cubicBezTo>
                    <a:pt x="173" y="96"/>
                    <a:pt x="175" y="107"/>
                    <a:pt x="175" y="123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0"/>
                    <a:pt x="302" y="125"/>
                    <a:pt x="302" y="121"/>
                  </a:cubicBezTo>
                  <a:cubicBezTo>
                    <a:pt x="302" y="94"/>
                    <a:pt x="292" y="73"/>
                    <a:pt x="273" y="57"/>
                  </a:cubicBezTo>
                  <a:cubicBezTo>
                    <a:pt x="254" y="42"/>
                    <a:pt x="225" y="33"/>
                    <a:pt x="186" y="29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85" y="33"/>
                    <a:pt x="53" y="42"/>
                    <a:pt x="32" y="58"/>
                  </a:cubicBezTo>
                  <a:cubicBezTo>
                    <a:pt x="11" y="73"/>
                    <a:pt x="0" y="95"/>
                    <a:pt x="0" y="122"/>
                  </a:cubicBezTo>
                  <a:cubicBezTo>
                    <a:pt x="0" y="141"/>
                    <a:pt x="5" y="158"/>
                    <a:pt x="15" y="173"/>
                  </a:cubicBezTo>
                  <a:cubicBezTo>
                    <a:pt x="25" y="188"/>
                    <a:pt x="37" y="199"/>
                    <a:pt x="51" y="207"/>
                  </a:cubicBezTo>
                  <a:cubicBezTo>
                    <a:pt x="65" y="216"/>
                    <a:pt x="91" y="228"/>
                    <a:pt x="129" y="246"/>
                  </a:cubicBezTo>
                  <a:cubicBezTo>
                    <a:pt x="152" y="256"/>
                    <a:pt x="166" y="266"/>
                    <a:pt x="170" y="275"/>
                  </a:cubicBezTo>
                  <a:cubicBezTo>
                    <a:pt x="174" y="283"/>
                    <a:pt x="176" y="298"/>
                    <a:pt x="176" y="319"/>
                  </a:cubicBezTo>
                  <a:cubicBezTo>
                    <a:pt x="176" y="327"/>
                    <a:pt x="174" y="333"/>
                    <a:pt x="170" y="337"/>
                  </a:cubicBezTo>
                  <a:cubicBezTo>
                    <a:pt x="165" y="341"/>
                    <a:pt x="159" y="343"/>
                    <a:pt x="151" y="343"/>
                  </a:cubicBezTo>
                  <a:cubicBezTo>
                    <a:pt x="141" y="343"/>
                    <a:pt x="134" y="340"/>
                    <a:pt x="132" y="334"/>
                  </a:cubicBezTo>
                  <a:cubicBezTo>
                    <a:pt x="129" y="328"/>
                    <a:pt x="128" y="313"/>
                    <a:pt x="128" y="289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2" y="266"/>
                    <a:pt x="2" y="266"/>
                    <a:pt x="2" y="266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2" y="325"/>
                    <a:pt x="15" y="353"/>
                    <a:pt x="40" y="370"/>
                  </a:cubicBezTo>
                  <a:cubicBezTo>
                    <a:pt x="65" y="386"/>
                    <a:pt x="94" y="395"/>
                    <a:pt x="128" y="398"/>
                  </a:cubicBezTo>
                  <a:cubicBezTo>
                    <a:pt x="128" y="433"/>
                    <a:pt x="128" y="433"/>
                    <a:pt x="128" y="433"/>
                  </a:cubicBezTo>
                  <a:lnTo>
                    <a:pt x="186" y="4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046288" y="3646488"/>
              <a:ext cx="360363" cy="333376"/>
              <a:chOff x="2046288" y="3646488"/>
              <a:chExt cx="360363" cy="333376"/>
            </a:xfrm>
            <a:grpFill/>
          </p:grpSpPr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2051051" y="3879851"/>
                <a:ext cx="63500" cy="100013"/>
              </a:xfrm>
              <a:custGeom>
                <a:avLst/>
                <a:gdLst>
                  <a:gd name="T0" fmla="*/ 0 w 226"/>
                  <a:gd name="T1" fmla="*/ 106 h 348"/>
                  <a:gd name="T2" fmla="*/ 0 w 226"/>
                  <a:gd name="T3" fmla="*/ 316 h 348"/>
                  <a:gd name="T4" fmla="*/ 40 w 226"/>
                  <a:gd name="T5" fmla="*/ 348 h 348"/>
                  <a:gd name="T6" fmla="*/ 187 w 226"/>
                  <a:gd name="T7" fmla="*/ 348 h 348"/>
                  <a:gd name="T8" fmla="*/ 226 w 226"/>
                  <a:gd name="T9" fmla="*/ 316 h 348"/>
                  <a:gd name="T10" fmla="*/ 226 w 226"/>
                  <a:gd name="T11" fmla="*/ 0 h 348"/>
                  <a:gd name="T12" fmla="*/ 137 w 226"/>
                  <a:gd name="T13" fmla="*/ 89 h 348"/>
                  <a:gd name="T14" fmla="*/ 58 w 226"/>
                  <a:gd name="T15" fmla="*/ 122 h 348"/>
                  <a:gd name="T16" fmla="*/ 0 w 226"/>
                  <a:gd name="T17" fmla="*/ 10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348">
                    <a:moveTo>
                      <a:pt x="0" y="106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34"/>
                      <a:pt x="18" y="348"/>
                      <a:pt x="40" y="348"/>
                    </a:cubicBezTo>
                    <a:cubicBezTo>
                      <a:pt x="187" y="348"/>
                      <a:pt x="187" y="348"/>
                      <a:pt x="187" y="348"/>
                    </a:cubicBezTo>
                    <a:cubicBezTo>
                      <a:pt x="208" y="348"/>
                      <a:pt x="226" y="334"/>
                      <a:pt x="226" y="316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16" y="110"/>
                      <a:pt x="88" y="122"/>
                      <a:pt x="58" y="122"/>
                    </a:cubicBezTo>
                    <a:cubicBezTo>
                      <a:pt x="37" y="122"/>
                      <a:pt x="18" y="116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2147888" y="3798888"/>
                <a:ext cx="63500" cy="180975"/>
              </a:xfrm>
              <a:custGeom>
                <a:avLst/>
                <a:gdLst>
                  <a:gd name="T0" fmla="*/ 0 w 226"/>
                  <a:gd name="T1" fmla="*/ 168 h 628"/>
                  <a:gd name="T2" fmla="*/ 0 w 226"/>
                  <a:gd name="T3" fmla="*/ 576 h 628"/>
                  <a:gd name="T4" fmla="*/ 40 w 226"/>
                  <a:gd name="T5" fmla="*/ 628 h 628"/>
                  <a:gd name="T6" fmla="*/ 187 w 226"/>
                  <a:gd name="T7" fmla="*/ 628 h 628"/>
                  <a:gd name="T8" fmla="*/ 226 w 226"/>
                  <a:gd name="T9" fmla="*/ 576 h 628"/>
                  <a:gd name="T10" fmla="*/ 226 w 226"/>
                  <a:gd name="T11" fmla="*/ 57 h 628"/>
                  <a:gd name="T12" fmla="*/ 169 w 226"/>
                  <a:gd name="T13" fmla="*/ 0 h 628"/>
                  <a:gd name="T14" fmla="*/ 0 w 226"/>
                  <a:gd name="T15" fmla="*/ 16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6" h="628">
                    <a:moveTo>
                      <a:pt x="0" y="168"/>
                    </a:moveTo>
                    <a:cubicBezTo>
                      <a:pt x="0" y="576"/>
                      <a:pt x="0" y="576"/>
                      <a:pt x="0" y="576"/>
                    </a:cubicBezTo>
                    <a:cubicBezTo>
                      <a:pt x="0" y="605"/>
                      <a:pt x="18" y="628"/>
                      <a:pt x="40" y="628"/>
                    </a:cubicBezTo>
                    <a:cubicBezTo>
                      <a:pt x="187" y="628"/>
                      <a:pt x="187" y="628"/>
                      <a:pt x="187" y="628"/>
                    </a:cubicBezTo>
                    <a:cubicBezTo>
                      <a:pt x="208" y="628"/>
                      <a:pt x="226" y="605"/>
                      <a:pt x="226" y="576"/>
                    </a:cubicBezTo>
                    <a:cubicBezTo>
                      <a:pt x="226" y="57"/>
                      <a:pt x="226" y="57"/>
                      <a:pt x="226" y="57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2244726" y="3790951"/>
                <a:ext cx="63500" cy="188913"/>
              </a:xfrm>
              <a:custGeom>
                <a:avLst/>
                <a:gdLst>
                  <a:gd name="T0" fmla="*/ 0 w 226"/>
                  <a:gd name="T1" fmla="*/ 164 h 656"/>
                  <a:gd name="T2" fmla="*/ 0 w 226"/>
                  <a:gd name="T3" fmla="*/ 619 h 656"/>
                  <a:gd name="T4" fmla="*/ 40 w 226"/>
                  <a:gd name="T5" fmla="*/ 656 h 656"/>
                  <a:gd name="T6" fmla="*/ 186 w 226"/>
                  <a:gd name="T7" fmla="*/ 656 h 656"/>
                  <a:gd name="T8" fmla="*/ 226 w 226"/>
                  <a:gd name="T9" fmla="*/ 619 h 656"/>
                  <a:gd name="T10" fmla="*/ 226 w 226"/>
                  <a:gd name="T11" fmla="*/ 0 h 656"/>
                  <a:gd name="T12" fmla="*/ 94 w 226"/>
                  <a:gd name="T13" fmla="*/ 132 h 656"/>
                  <a:gd name="T14" fmla="*/ 15 w 226"/>
                  <a:gd name="T15" fmla="*/ 165 h 656"/>
                  <a:gd name="T16" fmla="*/ 0 w 226"/>
                  <a:gd name="T17" fmla="*/ 164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656">
                    <a:moveTo>
                      <a:pt x="0" y="164"/>
                    </a:moveTo>
                    <a:cubicBezTo>
                      <a:pt x="0" y="619"/>
                      <a:pt x="0" y="619"/>
                      <a:pt x="0" y="619"/>
                    </a:cubicBezTo>
                    <a:cubicBezTo>
                      <a:pt x="0" y="640"/>
                      <a:pt x="18" y="656"/>
                      <a:pt x="40" y="656"/>
                    </a:cubicBezTo>
                    <a:cubicBezTo>
                      <a:pt x="186" y="656"/>
                      <a:pt x="186" y="656"/>
                      <a:pt x="186" y="656"/>
                    </a:cubicBezTo>
                    <a:cubicBezTo>
                      <a:pt x="208" y="656"/>
                      <a:pt x="226" y="640"/>
                      <a:pt x="226" y="619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94" y="132"/>
                      <a:pt x="94" y="132"/>
                      <a:pt x="94" y="132"/>
                    </a:cubicBezTo>
                    <a:cubicBezTo>
                      <a:pt x="73" y="153"/>
                      <a:pt x="44" y="165"/>
                      <a:pt x="15" y="165"/>
                    </a:cubicBezTo>
                    <a:cubicBezTo>
                      <a:pt x="10" y="165"/>
                      <a:pt x="5" y="165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2341563" y="3736976"/>
                <a:ext cx="63500" cy="242888"/>
              </a:xfrm>
              <a:custGeom>
                <a:avLst/>
                <a:gdLst>
                  <a:gd name="T0" fmla="*/ 78 w 226"/>
                  <a:gd name="T1" fmla="*/ 0 h 846"/>
                  <a:gd name="T2" fmla="*/ 0 w 226"/>
                  <a:gd name="T3" fmla="*/ 78 h 846"/>
                  <a:gd name="T4" fmla="*/ 0 w 226"/>
                  <a:gd name="T5" fmla="*/ 807 h 846"/>
                  <a:gd name="T6" fmla="*/ 40 w 226"/>
                  <a:gd name="T7" fmla="*/ 846 h 846"/>
                  <a:gd name="T8" fmla="*/ 186 w 226"/>
                  <a:gd name="T9" fmla="*/ 846 h 846"/>
                  <a:gd name="T10" fmla="*/ 226 w 226"/>
                  <a:gd name="T11" fmla="*/ 807 h 846"/>
                  <a:gd name="T12" fmla="*/ 226 w 226"/>
                  <a:gd name="T13" fmla="*/ 56 h 846"/>
                  <a:gd name="T14" fmla="*/ 173 w 226"/>
                  <a:gd name="T15" fmla="*/ 71 h 846"/>
                  <a:gd name="T16" fmla="*/ 78 w 226"/>
                  <a:gd name="T17" fmla="*/ 0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846">
                    <a:moveTo>
                      <a:pt x="78" y="0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807"/>
                      <a:pt x="0" y="807"/>
                      <a:pt x="0" y="807"/>
                    </a:cubicBezTo>
                    <a:cubicBezTo>
                      <a:pt x="0" y="829"/>
                      <a:pt x="18" y="846"/>
                      <a:pt x="40" y="846"/>
                    </a:cubicBezTo>
                    <a:cubicBezTo>
                      <a:pt x="186" y="846"/>
                      <a:pt x="186" y="846"/>
                      <a:pt x="186" y="846"/>
                    </a:cubicBezTo>
                    <a:cubicBezTo>
                      <a:pt x="208" y="846"/>
                      <a:pt x="226" y="829"/>
                      <a:pt x="226" y="807"/>
                    </a:cubicBezTo>
                    <a:cubicBezTo>
                      <a:pt x="226" y="56"/>
                      <a:pt x="226" y="56"/>
                      <a:pt x="226" y="56"/>
                    </a:cubicBezTo>
                    <a:cubicBezTo>
                      <a:pt x="210" y="65"/>
                      <a:pt x="193" y="71"/>
                      <a:pt x="173" y="71"/>
                    </a:cubicBezTo>
                    <a:cubicBezTo>
                      <a:pt x="129" y="71"/>
                      <a:pt x="91" y="41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2046288" y="3646488"/>
                <a:ext cx="360363" cy="254000"/>
              </a:xfrm>
              <a:custGeom>
                <a:avLst/>
                <a:gdLst>
                  <a:gd name="T0" fmla="*/ 73 w 1256"/>
                  <a:gd name="T1" fmla="*/ 890 h 890"/>
                  <a:gd name="T2" fmla="*/ 119 w 1256"/>
                  <a:gd name="T3" fmla="*/ 871 h 890"/>
                  <a:gd name="T4" fmla="*/ 522 w 1256"/>
                  <a:gd name="T5" fmla="*/ 469 h 890"/>
                  <a:gd name="T6" fmla="*/ 659 w 1256"/>
                  <a:gd name="T7" fmla="*/ 606 h 890"/>
                  <a:gd name="T8" fmla="*/ 706 w 1256"/>
                  <a:gd name="T9" fmla="*/ 626 h 890"/>
                  <a:gd name="T10" fmla="*/ 752 w 1256"/>
                  <a:gd name="T11" fmla="*/ 606 h 890"/>
                  <a:gd name="T12" fmla="*/ 1150 w 1256"/>
                  <a:gd name="T13" fmla="*/ 209 h 890"/>
                  <a:gd name="T14" fmla="*/ 1150 w 1256"/>
                  <a:gd name="T15" fmla="*/ 288 h 890"/>
                  <a:gd name="T16" fmla="*/ 1202 w 1256"/>
                  <a:gd name="T17" fmla="*/ 341 h 890"/>
                  <a:gd name="T18" fmla="*/ 1255 w 1256"/>
                  <a:gd name="T19" fmla="*/ 288 h 890"/>
                  <a:gd name="T20" fmla="*/ 1255 w 1256"/>
                  <a:gd name="T21" fmla="*/ 85 h 890"/>
                  <a:gd name="T22" fmla="*/ 1255 w 1256"/>
                  <a:gd name="T23" fmla="*/ 64 h 890"/>
                  <a:gd name="T24" fmla="*/ 1255 w 1256"/>
                  <a:gd name="T25" fmla="*/ 53 h 890"/>
                  <a:gd name="T26" fmla="*/ 1202 w 1256"/>
                  <a:gd name="T27" fmla="*/ 0 h 890"/>
                  <a:gd name="T28" fmla="*/ 963 w 1256"/>
                  <a:gd name="T29" fmla="*/ 0 h 890"/>
                  <a:gd name="T30" fmla="*/ 910 w 1256"/>
                  <a:gd name="T31" fmla="*/ 53 h 890"/>
                  <a:gd name="T32" fmla="*/ 963 w 1256"/>
                  <a:gd name="T33" fmla="*/ 106 h 890"/>
                  <a:gd name="T34" fmla="*/ 1065 w 1256"/>
                  <a:gd name="T35" fmla="*/ 106 h 890"/>
                  <a:gd name="T36" fmla="*/ 705 w 1256"/>
                  <a:gd name="T37" fmla="*/ 466 h 890"/>
                  <a:gd name="T38" fmla="*/ 568 w 1256"/>
                  <a:gd name="T39" fmla="*/ 329 h 890"/>
                  <a:gd name="T40" fmla="*/ 522 w 1256"/>
                  <a:gd name="T41" fmla="*/ 309 h 890"/>
                  <a:gd name="T42" fmla="*/ 475 w 1256"/>
                  <a:gd name="T43" fmla="*/ 329 h 890"/>
                  <a:gd name="T44" fmla="*/ 26 w 1256"/>
                  <a:gd name="T45" fmla="*/ 777 h 890"/>
                  <a:gd name="T46" fmla="*/ 26 w 1256"/>
                  <a:gd name="T47" fmla="*/ 871 h 890"/>
                  <a:gd name="T48" fmla="*/ 73 w 1256"/>
                  <a:gd name="T49" fmla="*/ 89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6" h="890">
                    <a:moveTo>
                      <a:pt x="73" y="890"/>
                    </a:moveTo>
                    <a:cubicBezTo>
                      <a:pt x="90" y="890"/>
                      <a:pt x="107" y="884"/>
                      <a:pt x="119" y="871"/>
                    </a:cubicBezTo>
                    <a:cubicBezTo>
                      <a:pt x="522" y="469"/>
                      <a:pt x="522" y="469"/>
                      <a:pt x="522" y="469"/>
                    </a:cubicBezTo>
                    <a:cubicBezTo>
                      <a:pt x="659" y="606"/>
                      <a:pt x="659" y="606"/>
                      <a:pt x="659" y="606"/>
                    </a:cubicBezTo>
                    <a:cubicBezTo>
                      <a:pt x="671" y="619"/>
                      <a:pt x="688" y="626"/>
                      <a:pt x="706" y="626"/>
                    </a:cubicBezTo>
                    <a:cubicBezTo>
                      <a:pt x="723" y="626"/>
                      <a:pt x="740" y="619"/>
                      <a:pt x="752" y="606"/>
                    </a:cubicBezTo>
                    <a:cubicBezTo>
                      <a:pt x="1150" y="209"/>
                      <a:pt x="1150" y="209"/>
                      <a:pt x="1150" y="209"/>
                    </a:cubicBezTo>
                    <a:cubicBezTo>
                      <a:pt x="1150" y="288"/>
                      <a:pt x="1150" y="288"/>
                      <a:pt x="1150" y="288"/>
                    </a:cubicBezTo>
                    <a:cubicBezTo>
                      <a:pt x="1150" y="317"/>
                      <a:pt x="1173" y="341"/>
                      <a:pt x="1202" y="341"/>
                    </a:cubicBezTo>
                    <a:cubicBezTo>
                      <a:pt x="1232" y="341"/>
                      <a:pt x="1255" y="317"/>
                      <a:pt x="1255" y="288"/>
                    </a:cubicBezTo>
                    <a:cubicBezTo>
                      <a:pt x="1255" y="85"/>
                      <a:pt x="1255" y="85"/>
                      <a:pt x="1255" y="85"/>
                    </a:cubicBezTo>
                    <a:cubicBezTo>
                      <a:pt x="1256" y="78"/>
                      <a:pt x="1256" y="71"/>
                      <a:pt x="1255" y="64"/>
                    </a:cubicBezTo>
                    <a:cubicBezTo>
                      <a:pt x="1255" y="53"/>
                      <a:pt x="1255" y="53"/>
                      <a:pt x="1255" y="53"/>
                    </a:cubicBezTo>
                    <a:cubicBezTo>
                      <a:pt x="1255" y="24"/>
                      <a:pt x="1232" y="0"/>
                      <a:pt x="1202" y="0"/>
                    </a:cubicBezTo>
                    <a:cubicBezTo>
                      <a:pt x="963" y="0"/>
                      <a:pt x="963" y="0"/>
                      <a:pt x="963" y="0"/>
                    </a:cubicBezTo>
                    <a:cubicBezTo>
                      <a:pt x="934" y="0"/>
                      <a:pt x="910" y="24"/>
                      <a:pt x="910" y="53"/>
                    </a:cubicBezTo>
                    <a:cubicBezTo>
                      <a:pt x="910" y="82"/>
                      <a:pt x="934" y="106"/>
                      <a:pt x="963" y="106"/>
                    </a:cubicBezTo>
                    <a:cubicBezTo>
                      <a:pt x="1065" y="106"/>
                      <a:pt x="1065" y="106"/>
                      <a:pt x="1065" y="106"/>
                    </a:cubicBezTo>
                    <a:cubicBezTo>
                      <a:pt x="705" y="466"/>
                      <a:pt x="705" y="466"/>
                      <a:pt x="705" y="466"/>
                    </a:cubicBezTo>
                    <a:cubicBezTo>
                      <a:pt x="568" y="329"/>
                      <a:pt x="568" y="329"/>
                      <a:pt x="568" y="329"/>
                    </a:cubicBezTo>
                    <a:cubicBezTo>
                      <a:pt x="555" y="316"/>
                      <a:pt x="538" y="309"/>
                      <a:pt x="522" y="309"/>
                    </a:cubicBezTo>
                    <a:cubicBezTo>
                      <a:pt x="505" y="309"/>
                      <a:pt x="488" y="316"/>
                      <a:pt x="475" y="329"/>
                    </a:cubicBezTo>
                    <a:cubicBezTo>
                      <a:pt x="26" y="777"/>
                      <a:pt x="26" y="777"/>
                      <a:pt x="26" y="777"/>
                    </a:cubicBezTo>
                    <a:cubicBezTo>
                      <a:pt x="0" y="803"/>
                      <a:pt x="0" y="845"/>
                      <a:pt x="26" y="871"/>
                    </a:cubicBezTo>
                    <a:cubicBezTo>
                      <a:pt x="39" y="884"/>
                      <a:pt x="56" y="890"/>
                      <a:pt x="73" y="8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4" name="Oval 73"/>
          <p:cNvSpPr/>
          <p:nvPr/>
        </p:nvSpPr>
        <p:spPr>
          <a:xfrm>
            <a:off x="6079886" y="1232273"/>
            <a:ext cx="1422630" cy="142263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160652" y="1321123"/>
            <a:ext cx="1267645" cy="1232974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8638330" y="2145213"/>
            <a:ext cx="62851" cy="3293803"/>
          </a:xfrm>
          <a:prstGeom prst="rect">
            <a:avLst/>
          </a:prstGeom>
          <a:solidFill>
            <a:srgbClr val="00549E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897294" y="2115190"/>
            <a:ext cx="62851" cy="3293803"/>
          </a:xfrm>
          <a:prstGeom prst="rect">
            <a:avLst/>
          </a:prstGeom>
          <a:solidFill>
            <a:srgbClr val="00549E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5630" y="2133931"/>
            <a:ext cx="62851" cy="3293803"/>
          </a:xfrm>
          <a:prstGeom prst="rect">
            <a:avLst/>
          </a:prstGeom>
          <a:solidFill>
            <a:srgbClr val="00549E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56929" y="2096449"/>
            <a:ext cx="74115" cy="3331286"/>
          </a:xfrm>
          <a:prstGeom prst="rect">
            <a:avLst/>
          </a:prstGeom>
          <a:solidFill>
            <a:srgbClr val="00549E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1EA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1050"/>
            <a:ext cx="12192000" cy="85725"/>
          </a:xfrm>
          <a:prstGeom prst="rect">
            <a:avLst/>
          </a:prstGeom>
          <a:solidFill>
            <a:srgbClr val="05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18" y="413957"/>
            <a:ext cx="953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The Cooperative </a:t>
            </a:r>
            <a:r>
              <a:rPr lang="en-US" b="1" dirty="0">
                <a:solidFill>
                  <a:prstClr val="white"/>
                </a:solidFill>
              </a:rPr>
              <a:t>Contract Award Process</a:t>
            </a:r>
          </a:p>
        </p:txBody>
      </p:sp>
      <p:sp>
        <p:nvSpPr>
          <p:cNvPr id="63" name="Oval 62"/>
          <p:cNvSpPr/>
          <p:nvPr/>
        </p:nvSpPr>
        <p:spPr>
          <a:xfrm>
            <a:off x="254347" y="1226295"/>
            <a:ext cx="1422630" cy="142263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8DC63F">
                <a:shade val="50000"/>
              </a:srgbClr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291575" y="1510194"/>
            <a:ext cx="999247" cy="866788"/>
            <a:chOff x="3662365" y="2824163"/>
            <a:chExt cx="682626" cy="592138"/>
          </a:xfrm>
          <a:solidFill>
            <a:srgbClr val="17406D"/>
          </a:solidFill>
        </p:grpSpPr>
        <p:sp>
          <p:nvSpPr>
            <p:cNvPr id="76" name="Oval 53"/>
            <p:cNvSpPr>
              <a:spLocks noChangeArrowheads="1"/>
            </p:cNvSpPr>
            <p:nvPr/>
          </p:nvSpPr>
          <p:spPr bwMode="auto">
            <a:xfrm>
              <a:off x="4235455" y="2938463"/>
              <a:ext cx="57150" cy="69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7" name="Oval 54"/>
            <p:cNvSpPr>
              <a:spLocks noChangeArrowheads="1"/>
            </p:cNvSpPr>
            <p:nvPr/>
          </p:nvSpPr>
          <p:spPr bwMode="auto">
            <a:xfrm>
              <a:off x="3716341" y="2938463"/>
              <a:ext cx="55563" cy="69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3662365" y="3006726"/>
              <a:ext cx="125413" cy="352425"/>
            </a:xfrm>
            <a:custGeom>
              <a:avLst/>
              <a:gdLst>
                <a:gd name="T0" fmla="*/ 52 w 52"/>
                <a:gd name="T1" fmla="*/ 80 h 145"/>
                <a:gd name="T2" fmla="*/ 43 w 52"/>
                <a:gd name="T3" fmla="*/ 77 h 145"/>
                <a:gd name="T4" fmla="*/ 40 w 52"/>
                <a:gd name="T5" fmla="*/ 73 h 145"/>
                <a:gd name="T6" fmla="*/ 44 w 52"/>
                <a:gd name="T7" fmla="*/ 0 h 145"/>
                <a:gd name="T8" fmla="*/ 43 w 52"/>
                <a:gd name="T9" fmla="*/ 0 h 145"/>
                <a:gd name="T10" fmla="*/ 34 w 52"/>
                <a:gd name="T11" fmla="*/ 17 h 145"/>
                <a:gd name="T12" fmla="*/ 24 w 52"/>
                <a:gd name="T13" fmla="*/ 0 h 145"/>
                <a:gd name="T14" fmla="*/ 5 w 52"/>
                <a:gd name="T15" fmla="*/ 74 h 145"/>
                <a:gd name="T16" fmla="*/ 13 w 52"/>
                <a:gd name="T17" fmla="*/ 76 h 145"/>
                <a:gd name="T18" fmla="*/ 14 w 52"/>
                <a:gd name="T19" fmla="*/ 62 h 145"/>
                <a:gd name="T20" fmla="*/ 24 w 52"/>
                <a:gd name="T21" fmla="*/ 143 h 145"/>
                <a:gd name="T22" fmla="*/ 44 w 52"/>
                <a:gd name="T23" fmla="*/ 143 h 145"/>
                <a:gd name="T24" fmla="*/ 52 w 52"/>
                <a:gd name="T25" fmla="*/ 81 h 145"/>
                <a:gd name="T26" fmla="*/ 52 w 52"/>
                <a:gd name="T27" fmla="*/ 8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45">
                  <a:moveTo>
                    <a:pt x="52" y="80"/>
                  </a:moveTo>
                  <a:cubicBezTo>
                    <a:pt x="50" y="79"/>
                    <a:pt x="47" y="79"/>
                    <a:pt x="43" y="77"/>
                  </a:cubicBezTo>
                  <a:cubicBezTo>
                    <a:pt x="42" y="76"/>
                    <a:pt x="41" y="74"/>
                    <a:pt x="40" y="73"/>
                  </a:cubicBezTo>
                  <a:cubicBezTo>
                    <a:pt x="37" y="40"/>
                    <a:pt x="38" y="16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7" y="4"/>
                    <a:pt x="34" y="17"/>
                  </a:cubicBezTo>
                  <a:cubicBezTo>
                    <a:pt x="31" y="4"/>
                    <a:pt x="24" y="0"/>
                    <a:pt x="24" y="0"/>
                  </a:cubicBezTo>
                  <a:cubicBezTo>
                    <a:pt x="10" y="0"/>
                    <a:pt x="0" y="20"/>
                    <a:pt x="5" y="74"/>
                  </a:cubicBezTo>
                  <a:cubicBezTo>
                    <a:pt x="9" y="76"/>
                    <a:pt x="13" y="76"/>
                    <a:pt x="13" y="76"/>
                  </a:cubicBezTo>
                  <a:cubicBezTo>
                    <a:pt x="13" y="71"/>
                    <a:pt x="14" y="67"/>
                    <a:pt x="14" y="62"/>
                  </a:cubicBezTo>
                  <a:cubicBezTo>
                    <a:pt x="15" y="87"/>
                    <a:pt x="18" y="115"/>
                    <a:pt x="24" y="143"/>
                  </a:cubicBezTo>
                  <a:cubicBezTo>
                    <a:pt x="29" y="145"/>
                    <a:pt x="39" y="145"/>
                    <a:pt x="44" y="143"/>
                  </a:cubicBezTo>
                  <a:cubicBezTo>
                    <a:pt x="48" y="122"/>
                    <a:pt x="51" y="101"/>
                    <a:pt x="52" y="81"/>
                  </a:cubicBezTo>
                  <a:cubicBezTo>
                    <a:pt x="52" y="81"/>
                    <a:pt x="52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4219578" y="3006726"/>
              <a:ext cx="125413" cy="352425"/>
            </a:xfrm>
            <a:custGeom>
              <a:avLst/>
              <a:gdLst>
                <a:gd name="T0" fmla="*/ 28 w 52"/>
                <a:gd name="T1" fmla="*/ 0 h 145"/>
                <a:gd name="T2" fmla="*/ 18 w 52"/>
                <a:gd name="T3" fmla="*/ 17 h 145"/>
                <a:gd name="T4" fmla="*/ 9 w 52"/>
                <a:gd name="T5" fmla="*/ 0 h 145"/>
                <a:gd name="T6" fmla="*/ 9 w 52"/>
                <a:gd name="T7" fmla="*/ 0 h 145"/>
                <a:gd name="T8" fmla="*/ 12 w 52"/>
                <a:gd name="T9" fmla="*/ 73 h 145"/>
                <a:gd name="T10" fmla="*/ 9 w 52"/>
                <a:gd name="T11" fmla="*/ 77 h 145"/>
                <a:gd name="T12" fmla="*/ 0 w 52"/>
                <a:gd name="T13" fmla="*/ 80 h 145"/>
                <a:gd name="T14" fmla="*/ 0 w 52"/>
                <a:gd name="T15" fmla="*/ 81 h 145"/>
                <a:gd name="T16" fmla="*/ 8 w 52"/>
                <a:gd name="T17" fmla="*/ 143 h 145"/>
                <a:gd name="T18" fmla="*/ 28 w 52"/>
                <a:gd name="T19" fmla="*/ 143 h 145"/>
                <a:gd name="T20" fmla="*/ 38 w 52"/>
                <a:gd name="T21" fmla="*/ 62 h 145"/>
                <a:gd name="T22" fmla="*/ 39 w 52"/>
                <a:gd name="T23" fmla="*/ 76 h 145"/>
                <a:gd name="T24" fmla="*/ 47 w 52"/>
                <a:gd name="T25" fmla="*/ 74 h 145"/>
                <a:gd name="T26" fmla="*/ 28 w 52"/>
                <a:gd name="T2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45">
                  <a:moveTo>
                    <a:pt x="28" y="0"/>
                  </a:moveTo>
                  <a:cubicBezTo>
                    <a:pt x="28" y="0"/>
                    <a:pt x="22" y="4"/>
                    <a:pt x="18" y="17"/>
                  </a:cubicBezTo>
                  <a:cubicBezTo>
                    <a:pt x="15" y="4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16"/>
                    <a:pt x="15" y="40"/>
                    <a:pt x="12" y="73"/>
                  </a:cubicBezTo>
                  <a:cubicBezTo>
                    <a:pt x="11" y="74"/>
                    <a:pt x="10" y="76"/>
                    <a:pt x="9" y="77"/>
                  </a:cubicBezTo>
                  <a:cubicBezTo>
                    <a:pt x="5" y="79"/>
                    <a:pt x="2" y="79"/>
                    <a:pt x="0" y="80"/>
                  </a:cubicBezTo>
                  <a:cubicBezTo>
                    <a:pt x="0" y="80"/>
                    <a:pt x="0" y="81"/>
                    <a:pt x="0" y="81"/>
                  </a:cubicBezTo>
                  <a:cubicBezTo>
                    <a:pt x="1" y="101"/>
                    <a:pt x="4" y="122"/>
                    <a:pt x="8" y="143"/>
                  </a:cubicBezTo>
                  <a:cubicBezTo>
                    <a:pt x="13" y="145"/>
                    <a:pt x="23" y="145"/>
                    <a:pt x="28" y="143"/>
                  </a:cubicBezTo>
                  <a:cubicBezTo>
                    <a:pt x="34" y="115"/>
                    <a:pt x="37" y="87"/>
                    <a:pt x="38" y="62"/>
                  </a:cubicBezTo>
                  <a:cubicBezTo>
                    <a:pt x="38" y="67"/>
                    <a:pt x="39" y="71"/>
                    <a:pt x="39" y="76"/>
                  </a:cubicBezTo>
                  <a:cubicBezTo>
                    <a:pt x="39" y="76"/>
                    <a:pt x="43" y="76"/>
                    <a:pt x="47" y="74"/>
                  </a:cubicBezTo>
                  <a:cubicBezTo>
                    <a:pt x="52" y="20"/>
                    <a:pt x="42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0" name="Oval 57"/>
            <p:cNvSpPr>
              <a:spLocks noChangeArrowheads="1"/>
            </p:cNvSpPr>
            <p:nvPr/>
          </p:nvSpPr>
          <p:spPr bwMode="auto">
            <a:xfrm>
              <a:off x="3822702" y="2879726"/>
              <a:ext cx="68263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1" name="Oval 58"/>
            <p:cNvSpPr>
              <a:spLocks noChangeArrowheads="1"/>
            </p:cNvSpPr>
            <p:nvPr/>
          </p:nvSpPr>
          <p:spPr bwMode="auto">
            <a:xfrm>
              <a:off x="4114803" y="2879726"/>
              <a:ext cx="68263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4094167" y="2962276"/>
              <a:ext cx="155575" cy="428625"/>
            </a:xfrm>
            <a:custGeom>
              <a:avLst/>
              <a:gdLst>
                <a:gd name="T0" fmla="*/ 34 w 64"/>
                <a:gd name="T1" fmla="*/ 0 h 176"/>
                <a:gd name="T2" fmla="*/ 23 w 64"/>
                <a:gd name="T3" fmla="*/ 21 h 176"/>
                <a:gd name="T4" fmla="*/ 11 w 64"/>
                <a:gd name="T5" fmla="*/ 0 h 176"/>
                <a:gd name="T6" fmla="*/ 4 w 64"/>
                <a:gd name="T7" fmla="*/ 1 h 176"/>
                <a:gd name="T8" fmla="*/ 8 w 64"/>
                <a:gd name="T9" fmla="*/ 87 h 176"/>
                <a:gd name="T10" fmla="*/ 5 w 64"/>
                <a:gd name="T11" fmla="*/ 92 h 176"/>
                <a:gd name="T12" fmla="*/ 0 w 64"/>
                <a:gd name="T13" fmla="*/ 94 h 176"/>
                <a:gd name="T14" fmla="*/ 10 w 64"/>
                <a:gd name="T15" fmla="*/ 174 h 176"/>
                <a:gd name="T16" fmla="*/ 35 w 64"/>
                <a:gd name="T17" fmla="*/ 174 h 176"/>
                <a:gd name="T18" fmla="*/ 47 w 64"/>
                <a:gd name="T19" fmla="*/ 76 h 176"/>
                <a:gd name="T20" fmla="*/ 47 w 64"/>
                <a:gd name="T21" fmla="*/ 93 h 176"/>
                <a:gd name="T22" fmla="*/ 57 w 64"/>
                <a:gd name="T23" fmla="*/ 90 h 176"/>
                <a:gd name="T24" fmla="*/ 34 w 64"/>
                <a:gd name="T2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76">
                  <a:moveTo>
                    <a:pt x="34" y="0"/>
                  </a:moveTo>
                  <a:cubicBezTo>
                    <a:pt x="34" y="0"/>
                    <a:pt x="27" y="5"/>
                    <a:pt x="23" y="21"/>
                  </a:cubicBezTo>
                  <a:cubicBezTo>
                    <a:pt x="19" y="5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11" y="20"/>
                    <a:pt x="12" y="49"/>
                    <a:pt x="8" y="87"/>
                  </a:cubicBezTo>
                  <a:cubicBezTo>
                    <a:pt x="8" y="89"/>
                    <a:pt x="7" y="91"/>
                    <a:pt x="5" y="92"/>
                  </a:cubicBezTo>
                  <a:cubicBezTo>
                    <a:pt x="3" y="93"/>
                    <a:pt x="1" y="93"/>
                    <a:pt x="0" y="94"/>
                  </a:cubicBezTo>
                  <a:cubicBezTo>
                    <a:pt x="2" y="119"/>
                    <a:pt x="5" y="147"/>
                    <a:pt x="10" y="174"/>
                  </a:cubicBezTo>
                  <a:cubicBezTo>
                    <a:pt x="17" y="176"/>
                    <a:pt x="29" y="176"/>
                    <a:pt x="35" y="174"/>
                  </a:cubicBezTo>
                  <a:cubicBezTo>
                    <a:pt x="41" y="140"/>
                    <a:pt x="45" y="105"/>
                    <a:pt x="47" y="76"/>
                  </a:cubicBezTo>
                  <a:cubicBezTo>
                    <a:pt x="47" y="81"/>
                    <a:pt x="47" y="86"/>
                    <a:pt x="47" y="93"/>
                  </a:cubicBezTo>
                  <a:cubicBezTo>
                    <a:pt x="47" y="93"/>
                    <a:pt x="52" y="93"/>
                    <a:pt x="57" y="90"/>
                  </a:cubicBezTo>
                  <a:cubicBezTo>
                    <a:pt x="64" y="24"/>
                    <a:pt x="5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3759201" y="2962276"/>
              <a:ext cx="155575" cy="428625"/>
            </a:xfrm>
            <a:custGeom>
              <a:avLst/>
              <a:gdLst>
                <a:gd name="T0" fmla="*/ 58 w 64"/>
                <a:gd name="T1" fmla="*/ 92 h 176"/>
                <a:gd name="T2" fmla="*/ 55 w 64"/>
                <a:gd name="T3" fmla="*/ 87 h 176"/>
                <a:gd name="T4" fmla="*/ 59 w 64"/>
                <a:gd name="T5" fmla="*/ 1 h 176"/>
                <a:gd name="T6" fmla="*/ 52 w 64"/>
                <a:gd name="T7" fmla="*/ 0 h 176"/>
                <a:gd name="T8" fmla="*/ 40 w 64"/>
                <a:gd name="T9" fmla="*/ 21 h 176"/>
                <a:gd name="T10" fmla="*/ 29 w 64"/>
                <a:gd name="T11" fmla="*/ 0 h 176"/>
                <a:gd name="T12" fmla="*/ 6 w 64"/>
                <a:gd name="T13" fmla="*/ 90 h 176"/>
                <a:gd name="T14" fmla="*/ 16 w 64"/>
                <a:gd name="T15" fmla="*/ 93 h 176"/>
                <a:gd name="T16" fmla="*/ 16 w 64"/>
                <a:gd name="T17" fmla="*/ 76 h 176"/>
                <a:gd name="T18" fmla="*/ 28 w 64"/>
                <a:gd name="T19" fmla="*/ 174 h 176"/>
                <a:gd name="T20" fmla="*/ 53 w 64"/>
                <a:gd name="T21" fmla="*/ 174 h 176"/>
                <a:gd name="T22" fmla="*/ 64 w 64"/>
                <a:gd name="T23" fmla="*/ 94 h 176"/>
                <a:gd name="T24" fmla="*/ 58 w 64"/>
                <a:gd name="T25" fmla="*/ 9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76">
                  <a:moveTo>
                    <a:pt x="58" y="92"/>
                  </a:moveTo>
                  <a:cubicBezTo>
                    <a:pt x="56" y="91"/>
                    <a:pt x="55" y="89"/>
                    <a:pt x="55" y="87"/>
                  </a:cubicBezTo>
                  <a:cubicBezTo>
                    <a:pt x="51" y="49"/>
                    <a:pt x="52" y="20"/>
                    <a:pt x="59" y="1"/>
                  </a:cubicBezTo>
                  <a:cubicBezTo>
                    <a:pt x="57" y="0"/>
                    <a:pt x="54" y="0"/>
                    <a:pt x="52" y="0"/>
                  </a:cubicBezTo>
                  <a:cubicBezTo>
                    <a:pt x="52" y="0"/>
                    <a:pt x="44" y="5"/>
                    <a:pt x="40" y="21"/>
                  </a:cubicBezTo>
                  <a:cubicBezTo>
                    <a:pt x="37" y="5"/>
                    <a:pt x="29" y="0"/>
                    <a:pt x="29" y="0"/>
                  </a:cubicBezTo>
                  <a:cubicBezTo>
                    <a:pt x="11" y="0"/>
                    <a:pt x="0" y="24"/>
                    <a:pt x="6" y="90"/>
                  </a:cubicBezTo>
                  <a:cubicBezTo>
                    <a:pt x="11" y="93"/>
                    <a:pt x="16" y="93"/>
                    <a:pt x="16" y="93"/>
                  </a:cubicBezTo>
                  <a:cubicBezTo>
                    <a:pt x="16" y="86"/>
                    <a:pt x="16" y="81"/>
                    <a:pt x="16" y="76"/>
                  </a:cubicBezTo>
                  <a:cubicBezTo>
                    <a:pt x="18" y="105"/>
                    <a:pt x="22" y="140"/>
                    <a:pt x="28" y="174"/>
                  </a:cubicBezTo>
                  <a:cubicBezTo>
                    <a:pt x="35" y="176"/>
                    <a:pt x="46" y="176"/>
                    <a:pt x="53" y="174"/>
                  </a:cubicBezTo>
                  <a:cubicBezTo>
                    <a:pt x="58" y="147"/>
                    <a:pt x="62" y="119"/>
                    <a:pt x="64" y="94"/>
                  </a:cubicBezTo>
                  <a:cubicBezTo>
                    <a:pt x="62" y="93"/>
                    <a:pt x="60" y="93"/>
                    <a:pt x="5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4" name="Freeform 61"/>
            <p:cNvSpPr>
              <a:spLocks noEditPoints="1"/>
            </p:cNvSpPr>
            <p:nvPr/>
          </p:nvSpPr>
          <p:spPr bwMode="auto">
            <a:xfrm>
              <a:off x="3887788" y="2824163"/>
              <a:ext cx="231775" cy="592138"/>
            </a:xfrm>
            <a:custGeom>
              <a:avLst/>
              <a:gdLst>
                <a:gd name="T0" fmla="*/ 31 w 95"/>
                <a:gd name="T1" fmla="*/ 16 h 244"/>
                <a:gd name="T2" fmla="*/ 47 w 95"/>
                <a:gd name="T3" fmla="*/ 0 h 244"/>
                <a:gd name="T4" fmla="*/ 64 w 95"/>
                <a:gd name="T5" fmla="*/ 16 h 244"/>
                <a:gd name="T6" fmla="*/ 47 w 95"/>
                <a:gd name="T7" fmla="*/ 40 h 244"/>
                <a:gd name="T8" fmla="*/ 31 w 95"/>
                <a:gd name="T9" fmla="*/ 16 h 244"/>
                <a:gd name="T10" fmla="*/ 44 w 95"/>
                <a:gd name="T11" fmla="*/ 50 h 244"/>
                <a:gd name="T12" fmla="*/ 48 w 95"/>
                <a:gd name="T13" fmla="*/ 72 h 244"/>
                <a:gd name="T14" fmla="*/ 51 w 95"/>
                <a:gd name="T15" fmla="*/ 50 h 244"/>
                <a:gd name="T16" fmla="*/ 48 w 95"/>
                <a:gd name="T17" fmla="*/ 43 h 244"/>
                <a:gd name="T18" fmla="*/ 44 w 95"/>
                <a:gd name="T19" fmla="*/ 50 h 244"/>
                <a:gd name="T20" fmla="*/ 19 w 95"/>
                <a:gd name="T21" fmla="*/ 147 h 244"/>
                <a:gd name="T22" fmla="*/ 19 w 95"/>
                <a:gd name="T23" fmla="*/ 127 h 244"/>
                <a:gd name="T24" fmla="*/ 33 w 95"/>
                <a:gd name="T25" fmla="*/ 241 h 244"/>
                <a:gd name="T26" fmla="*/ 62 w 95"/>
                <a:gd name="T27" fmla="*/ 241 h 244"/>
                <a:gd name="T28" fmla="*/ 76 w 95"/>
                <a:gd name="T29" fmla="*/ 127 h 244"/>
                <a:gd name="T30" fmla="*/ 76 w 95"/>
                <a:gd name="T31" fmla="*/ 147 h 244"/>
                <a:gd name="T32" fmla="*/ 88 w 95"/>
                <a:gd name="T33" fmla="*/ 144 h 244"/>
                <a:gd name="T34" fmla="*/ 61 w 95"/>
                <a:gd name="T35" fmla="*/ 39 h 244"/>
                <a:gd name="T36" fmla="*/ 48 w 95"/>
                <a:gd name="T37" fmla="*/ 79 h 244"/>
                <a:gd name="T38" fmla="*/ 34 w 95"/>
                <a:gd name="T39" fmla="*/ 39 h 244"/>
                <a:gd name="T40" fmla="*/ 7 w 95"/>
                <a:gd name="T41" fmla="*/ 144 h 244"/>
                <a:gd name="T42" fmla="*/ 19 w 95"/>
                <a:gd name="T43" fmla="*/ 1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244">
                  <a:moveTo>
                    <a:pt x="31" y="16"/>
                  </a:moveTo>
                  <a:cubicBezTo>
                    <a:pt x="31" y="7"/>
                    <a:pt x="38" y="0"/>
                    <a:pt x="47" y="0"/>
                  </a:cubicBezTo>
                  <a:cubicBezTo>
                    <a:pt x="56" y="0"/>
                    <a:pt x="64" y="7"/>
                    <a:pt x="64" y="16"/>
                  </a:cubicBezTo>
                  <a:cubicBezTo>
                    <a:pt x="64" y="25"/>
                    <a:pt x="56" y="40"/>
                    <a:pt x="47" y="40"/>
                  </a:cubicBezTo>
                  <a:cubicBezTo>
                    <a:pt x="38" y="40"/>
                    <a:pt x="31" y="25"/>
                    <a:pt x="31" y="16"/>
                  </a:cubicBezTo>
                  <a:close/>
                  <a:moveTo>
                    <a:pt x="44" y="50"/>
                  </a:moveTo>
                  <a:cubicBezTo>
                    <a:pt x="45" y="54"/>
                    <a:pt x="47" y="62"/>
                    <a:pt x="48" y="72"/>
                  </a:cubicBezTo>
                  <a:cubicBezTo>
                    <a:pt x="49" y="62"/>
                    <a:pt x="50" y="54"/>
                    <a:pt x="51" y="50"/>
                  </a:cubicBezTo>
                  <a:cubicBezTo>
                    <a:pt x="53" y="45"/>
                    <a:pt x="51" y="43"/>
                    <a:pt x="48" y="43"/>
                  </a:cubicBezTo>
                  <a:cubicBezTo>
                    <a:pt x="44" y="43"/>
                    <a:pt x="42" y="45"/>
                    <a:pt x="44" y="50"/>
                  </a:cubicBezTo>
                  <a:close/>
                  <a:moveTo>
                    <a:pt x="19" y="147"/>
                  </a:moveTo>
                  <a:cubicBezTo>
                    <a:pt x="19" y="140"/>
                    <a:pt x="19" y="133"/>
                    <a:pt x="19" y="127"/>
                  </a:cubicBezTo>
                  <a:cubicBezTo>
                    <a:pt x="21" y="162"/>
                    <a:pt x="26" y="202"/>
                    <a:pt x="33" y="241"/>
                  </a:cubicBezTo>
                  <a:cubicBezTo>
                    <a:pt x="41" y="244"/>
                    <a:pt x="54" y="244"/>
                    <a:pt x="62" y="241"/>
                  </a:cubicBezTo>
                  <a:cubicBezTo>
                    <a:pt x="69" y="202"/>
                    <a:pt x="74" y="162"/>
                    <a:pt x="76" y="127"/>
                  </a:cubicBezTo>
                  <a:cubicBezTo>
                    <a:pt x="76" y="133"/>
                    <a:pt x="76" y="140"/>
                    <a:pt x="76" y="147"/>
                  </a:cubicBezTo>
                  <a:cubicBezTo>
                    <a:pt x="76" y="147"/>
                    <a:pt x="82" y="147"/>
                    <a:pt x="88" y="144"/>
                  </a:cubicBezTo>
                  <a:cubicBezTo>
                    <a:pt x="95" y="67"/>
                    <a:pt x="82" y="39"/>
                    <a:pt x="61" y="39"/>
                  </a:cubicBezTo>
                  <a:cubicBezTo>
                    <a:pt x="61" y="39"/>
                    <a:pt x="52" y="60"/>
                    <a:pt x="48" y="79"/>
                  </a:cubicBezTo>
                  <a:cubicBezTo>
                    <a:pt x="43" y="60"/>
                    <a:pt x="34" y="39"/>
                    <a:pt x="34" y="39"/>
                  </a:cubicBezTo>
                  <a:cubicBezTo>
                    <a:pt x="14" y="39"/>
                    <a:pt x="0" y="67"/>
                    <a:pt x="7" y="144"/>
                  </a:cubicBezTo>
                  <a:cubicBezTo>
                    <a:pt x="13" y="147"/>
                    <a:pt x="19" y="147"/>
                    <a:pt x="1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86" name="TextBox 85"/>
          <p:cNvSpPr txBox="1">
            <a:spLocks/>
          </p:cNvSpPr>
          <p:nvPr/>
        </p:nvSpPr>
        <p:spPr>
          <a:xfrm>
            <a:off x="291592" y="2824783"/>
            <a:ext cx="2536118" cy="7232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6700" lvl="0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800">
                <a:latin typeface="+mn-lt"/>
                <a:cs typeface="+mn-cs"/>
              </a:defRPr>
            </a:lvl1pPr>
            <a:lvl2pPr marL="623888" lvl="1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600">
                <a:latin typeface="+mn-lt"/>
                <a:cs typeface="+mn-cs"/>
              </a:defRPr>
            </a:lvl2pPr>
            <a:lvl3pPr marL="898525" lvl="2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400">
                <a:latin typeface="+mn-lt"/>
                <a:cs typeface="+mn-cs"/>
              </a:defRPr>
            </a:lvl3pPr>
            <a:lvl4pPr marL="1163638" lvl="3" indent="-265113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4pPr>
            <a:lvl5pPr marL="1438275" lvl="4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5pPr>
            <a:lvl6pPr marL="1703388" lvl="5" indent="-2651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Lucida Grande"/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Cooperative Develops Request for Proposal</a:t>
            </a:r>
          </a:p>
          <a:p>
            <a:pPr marL="0" indent="0">
              <a:buClr>
                <a:prstClr val="black"/>
              </a:buClr>
              <a:buFont typeface="Lucida Grande"/>
              <a:buNone/>
            </a:pPr>
            <a:endParaRPr lang="en-US" sz="1400" dirty="0" smtClea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414" y="3896663"/>
            <a:ext cx="303483" cy="304838"/>
          </a:xfrm>
          <a:prstGeom prst="rect">
            <a:avLst/>
          </a:prstGeom>
        </p:spPr>
      </p:pic>
      <p:sp>
        <p:nvSpPr>
          <p:cNvPr id="88" name="TextBox 87"/>
          <p:cNvSpPr txBox="1">
            <a:spLocks/>
          </p:cNvSpPr>
          <p:nvPr/>
        </p:nvSpPr>
        <p:spPr>
          <a:xfrm>
            <a:off x="3067588" y="2865649"/>
            <a:ext cx="2420300" cy="7232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6700" lvl="0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800">
                <a:latin typeface="+mn-lt"/>
                <a:cs typeface="+mn-cs"/>
              </a:defRPr>
            </a:lvl1pPr>
            <a:lvl2pPr marL="623888" lvl="1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600">
                <a:latin typeface="+mn-lt"/>
                <a:cs typeface="+mn-cs"/>
              </a:defRPr>
            </a:lvl2pPr>
            <a:lvl3pPr marL="898525" lvl="2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400">
                <a:latin typeface="+mn-lt"/>
                <a:cs typeface="+mn-cs"/>
              </a:defRPr>
            </a:lvl3pPr>
            <a:lvl4pPr marL="1163638" lvl="3" indent="-265113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4pPr>
            <a:lvl5pPr marL="1438275" lvl="4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5pPr>
            <a:lvl6pPr marL="1703388" lvl="5" indent="-2651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Lucida Grande"/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Public Notice &amp; Advertisement</a:t>
            </a:r>
          </a:p>
          <a:p>
            <a:pPr marL="0" indent="0">
              <a:buClr>
                <a:prstClr val="black"/>
              </a:buClr>
              <a:buFont typeface="Lucida Grande"/>
              <a:buNone/>
            </a:pPr>
            <a:endParaRPr lang="en-US" sz="1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TextBox 88"/>
          <p:cNvSpPr txBox="1">
            <a:spLocks/>
          </p:cNvSpPr>
          <p:nvPr/>
        </p:nvSpPr>
        <p:spPr>
          <a:xfrm>
            <a:off x="6048356" y="2824085"/>
            <a:ext cx="3381178" cy="5078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6700" lvl="0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800">
                <a:latin typeface="+mn-lt"/>
                <a:cs typeface="+mn-cs"/>
              </a:defRPr>
            </a:lvl1pPr>
            <a:lvl2pPr marL="623888" lvl="1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600">
                <a:latin typeface="+mn-lt"/>
                <a:cs typeface="+mn-cs"/>
              </a:defRPr>
            </a:lvl2pPr>
            <a:lvl3pPr marL="898525" lvl="2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400">
                <a:latin typeface="+mn-lt"/>
                <a:cs typeface="+mn-cs"/>
              </a:defRPr>
            </a:lvl3pPr>
            <a:lvl4pPr marL="1163638" lvl="3" indent="-265113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4pPr>
            <a:lvl5pPr marL="1438275" lvl="4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5pPr>
            <a:lvl6pPr marL="1703388" lvl="5" indent="-2651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Lucida Grande"/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RFP Opening</a:t>
            </a:r>
          </a:p>
          <a:p>
            <a:pPr marL="0" indent="0">
              <a:buClr>
                <a:prstClr val="black"/>
              </a:buClr>
              <a:buFont typeface="Lucida Grande"/>
              <a:buNone/>
            </a:pPr>
            <a:endParaRPr lang="en-US" sz="1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TextBox 89"/>
          <p:cNvSpPr txBox="1">
            <a:spLocks/>
          </p:cNvSpPr>
          <p:nvPr/>
        </p:nvSpPr>
        <p:spPr>
          <a:xfrm>
            <a:off x="8846425" y="2868509"/>
            <a:ext cx="3041291" cy="10926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6700" lvl="0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800">
                <a:latin typeface="+mn-lt"/>
                <a:cs typeface="+mn-cs"/>
              </a:defRPr>
            </a:lvl1pPr>
            <a:lvl2pPr marL="623888" lvl="1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600">
                <a:latin typeface="+mn-lt"/>
                <a:cs typeface="+mn-cs"/>
              </a:defRPr>
            </a:lvl2pPr>
            <a:lvl3pPr marL="898525" lvl="2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400">
                <a:latin typeface="+mn-lt"/>
                <a:cs typeface="+mn-cs"/>
              </a:defRPr>
            </a:lvl3pPr>
            <a:lvl4pPr marL="1163638" lvl="3" indent="-265113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4pPr>
            <a:lvl5pPr marL="1438275" lvl="4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5pPr>
            <a:lvl6pPr marL="1703388" lvl="5" indent="-2651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Lucida Grande"/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RFP Evaluation</a:t>
            </a:r>
          </a:p>
          <a:p>
            <a:pPr marL="0" indent="0">
              <a:buClr>
                <a:prstClr val="black"/>
              </a:buClr>
              <a:buFont typeface="Lucida Grande"/>
              <a:buNone/>
            </a:pPr>
            <a:endParaRPr lang="en-US" sz="1400" dirty="0" smtClean="0">
              <a:solidFill>
                <a:prstClr val="black"/>
              </a:solidFill>
              <a:latin typeface="Arial"/>
            </a:endParaRPr>
          </a:p>
          <a:p>
            <a:pPr marL="0" indent="0">
              <a:buClr>
                <a:prstClr val="black"/>
              </a:buClr>
              <a:buFont typeface="Lucida Grande"/>
              <a:buNone/>
            </a:pPr>
            <a:endParaRPr lang="en-US" sz="1400" dirty="0" smtClean="0">
              <a:solidFill>
                <a:prstClr val="black"/>
              </a:solidFill>
              <a:latin typeface="Arial"/>
            </a:endParaRPr>
          </a:p>
          <a:p>
            <a:pPr marL="0" indent="0">
              <a:buClr>
                <a:prstClr val="black"/>
              </a:buClr>
              <a:buFont typeface="Lucida Grande"/>
              <a:buNone/>
            </a:pP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56930" y="5427735"/>
            <a:ext cx="11677130" cy="699989"/>
          </a:xfrm>
          <a:prstGeom prst="rect">
            <a:avLst/>
          </a:prstGeom>
          <a:solidFill>
            <a:srgbClr val="0054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prstClr val="white"/>
                </a:solidFill>
                <a:latin typeface="Arial"/>
              </a:rPr>
              <a:t>Contract awarded to most qualified suppliers based on rigorous RFP process and thorough evaluation  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413" y="4311614"/>
            <a:ext cx="303483" cy="304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478" y="1363811"/>
            <a:ext cx="1120368" cy="112036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  <p:sp>
        <p:nvSpPr>
          <p:cNvPr id="95" name="Oval 94"/>
          <p:cNvSpPr/>
          <p:nvPr/>
        </p:nvSpPr>
        <p:spPr>
          <a:xfrm>
            <a:off x="3003694" y="1232273"/>
            <a:ext cx="1422630" cy="142263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8DC63F">
                <a:shade val="50000"/>
              </a:srgbClr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83675" y="1326426"/>
            <a:ext cx="1267645" cy="1232974"/>
          </a:xfrm>
          <a:prstGeom prst="ellipse">
            <a:avLst/>
          </a:prstGeom>
          <a:solidFill>
            <a:schemeClr val="bg1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618" y="1557266"/>
            <a:ext cx="788280" cy="788280"/>
          </a:xfrm>
          <a:prstGeom prst="rect">
            <a:avLst/>
          </a:prstGeom>
        </p:spPr>
      </p:pic>
      <p:sp>
        <p:nvSpPr>
          <p:cNvPr id="104" name="TextBox 103"/>
          <p:cNvSpPr txBox="1">
            <a:spLocks/>
          </p:cNvSpPr>
          <p:nvPr/>
        </p:nvSpPr>
        <p:spPr>
          <a:xfrm>
            <a:off x="3036016" y="3361508"/>
            <a:ext cx="3339372" cy="12080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6700" lvl="0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800">
                <a:latin typeface="+mn-lt"/>
                <a:cs typeface="+mn-cs"/>
              </a:defRPr>
            </a:lvl1pPr>
            <a:lvl2pPr marL="623888" lvl="1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600">
                <a:latin typeface="+mn-lt"/>
                <a:cs typeface="+mn-cs"/>
              </a:defRPr>
            </a:lvl2pPr>
            <a:lvl3pPr marL="898525" lvl="2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400">
                <a:latin typeface="+mn-lt"/>
                <a:cs typeface="+mn-cs"/>
              </a:defRPr>
            </a:lvl3pPr>
            <a:lvl4pPr marL="1163638" lvl="3" indent="-265113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4pPr>
            <a:lvl5pPr marL="1438275" lvl="4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5pPr>
            <a:lvl6pPr marL="1703388" lvl="5" indent="-2651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Lucida Grande"/>
              <a:buNone/>
            </a:pPr>
            <a:endParaRPr lang="en-US" sz="1400" dirty="0" smtClean="0">
              <a:solidFill>
                <a:prstClr val="black"/>
              </a:solidFill>
              <a:latin typeface="Arial"/>
            </a:endParaRPr>
          </a:p>
          <a:p>
            <a:pPr marL="0" indent="0">
              <a:buClr>
                <a:prstClr val="black"/>
              </a:buClr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Benefits: </a:t>
            </a:r>
          </a:p>
          <a:p>
            <a:pPr marL="0" indent="0">
              <a:spcAft>
                <a:spcPts val="1200"/>
              </a:spcAft>
              <a:buClr>
                <a:prstClr val="black"/>
              </a:buClr>
              <a:buFont typeface="Lucida Grande"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Advertise RFP notice</a:t>
            </a:r>
          </a:p>
          <a:p>
            <a:pPr marL="0" indent="0">
              <a:spcAft>
                <a:spcPts val="1200"/>
              </a:spcAft>
              <a:buClr>
                <a:prstClr val="black"/>
              </a:buClr>
              <a:buFont typeface="Lucida Grande"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Host pre-proposal discussions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887" y="3860876"/>
            <a:ext cx="303483" cy="30483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886" y="4275827"/>
            <a:ext cx="303483" cy="304838"/>
          </a:xfrm>
          <a:prstGeom prst="rect">
            <a:avLst/>
          </a:prstGeom>
        </p:spPr>
      </p:pic>
      <p:sp>
        <p:nvSpPr>
          <p:cNvPr id="110" name="TextBox 109"/>
          <p:cNvSpPr txBox="1">
            <a:spLocks/>
          </p:cNvSpPr>
          <p:nvPr/>
        </p:nvSpPr>
        <p:spPr>
          <a:xfrm>
            <a:off x="291592" y="3361508"/>
            <a:ext cx="3339372" cy="12080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6700" lvl="0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800">
                <a:latin typeface="+mn-lt"/>
                <a:cs typeface="+mn-cs"/>
              </a:defRPr>
            </a:lvl1pPr>
            <a:lvl2pPr marL="623888" lvl="1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600">
                <a:latin typeface="+mn-lt"/>
                <a:cs typeface="+mn-cs"/>
              </a:defRPr>
            </a:lvl2pPr>
            <a:lvl3pPr marL="898525" lvl="2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400">
                <a:latin typeface="+mn-lt"/>
                <a:cs typeface="+mn-cs"/>
              </a:defRPr>
            </a:lvl3pPr>
            <a:lvl4pPr marL="1163638" lvl="3" indent="-265113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4pPr>
            <a:lvl5pPr marL="1438275" lvl="4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5pPr>
            <a:lvl6pPr marL="1703388" lvl="5" indent="-2651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Lucida Grande"/>
              <a:buNone/>
            </a:pPr>
            <a:endParaRPr lang="en-US" sz="1400" dirty="0" smtClean="0">
              <a:solidFill>
                <a:prstClr val="black"/>
              </a:solidFill>
              <a:latin typeface="Arial"/>
            </a:endParaRPr>
          </a:p>
          <a:p>
            <a:pPr marL="0" indent="0">
              <a:buClr>
                <a:prstClr val="black"/>
              </a:buClr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Benefits: </a:t>
            </a:r>
          </a:p>
          <a:p>
            <a:pPr marL="0" indent="0">
              <a:spcAft>
                <a:spcPts val="1200"/>
              </a:spcAft>
              <a:buClr>
                <a:prstClr val="black"/>
              </a:buClr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Studies membership needs</a:t>
            </a:r>
          </a:p>
          <a:p>
            <a:pPr marL="0" indent="0">
              <a:buClr>
                <a:prstClr val="black"/>
              </a:buClr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Conducts industry research </a:t>
            </a: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6061819" y="3361508"/>
            <a:ext cx="2145143" cy="18158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6700" lvl="0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800">
                <a:latin typeface="+mn-lt"/>
                <a:cs typeface="+mn-cs"/>
              </a:defRPr>
            </a:lvl1pPr>
            <a:lvl2pPr marL="623888" lvl="1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600">
                <a:latin typeface="+mn-lt"/>
                <a:cs typeface="+mn-cs"/>
              </a:defRPr>
            </a:lvl2pPr>
            <a:lvl3pPr marL="898525" lvl="2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400">
                <a:latin typeface="+mn-lt"/>
                <a:cs typeface="+mn-cs"/>
              </a:defRPr>
            </a:lvl3pPr>
            <a:lvl4pPr marL="1163638" lvl="3" indent="-265113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4pPr>
            <a:lvl5pPr marL="1438275" lvl="4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5pPr>
            <a:lvl6pPr marL="1703388" lvl="5" indent="-2651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Lucida Grande"/>
              <a:buNone/>
            </a:pPr>
            <a:endParaRPr lang="en-US" sz="1400" dirty="0" smtClean="0">
              <a:solidFill>
                <a:prstClr val="black"/>
              </a:solidFill>
              <a:latin typeface="Arial"/>
            </a:endParaRPr>
          </a:p>
          <a:p>
            <a:pPr marL="0" indent="0">
              <a:buClr>
                <a:prstClr val="black"/>
              </a:buClr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Benefits:</a:t>
            </a:r>
          </a:p>
          <a:p>
            <a:pPr marL="0" indent="0">
              <a:buClr>
                <a:prstClr val="black"/>
              </a:buClr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Official public RFP opening process for properly submitted proposals</a:t>
            </a:r>
          </a:p>
          <a:p>
            <a:pPr marL="0" indent="0">
              <a:buClr>
                <a:prstClr val="black"/>
              </a:buClr>
              <a:buNone/>
            </a:pPr>
            <a:endParaRPr lang="en-US" sz="1400" dirty="0">
              <a:solidFill>
                <a:prstClr val="black"/>
              </a:solidFill>
              <a:latin typeface="Arial"/>
            </a:endParaRPr>
          </a:p>
          <a:p>
            <a:pPr marL="0" indent="0">
              <a:buClr>
                <a:prstClr val="black"/>
              </a:buClr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212" y="3860876"/>
            <a:ext cx="303483" cy="304838"/>
          </a:xfrm>
          <a:prstGeom prst="rect">
            <a:avLst/>
          </a:prstGeom>
        </p:spPr>
      </p:pic>
      <p:sp>
        <p:nvSpPr>
          <p:cNvPr id="115" name="TextBox 114"/>
          <p:cNvSpPr txBox="1">
            <a:spLocks/>
          </p:cNvSpPr>
          <p:nvPr/>
        </p:nvSpPr>
        <p:spPr>
          <a:xfrm>
            <a:off x="8845897" y="3361508"/>
            <a:ext cx="2670291" cy="21082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6700" lvl="0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800">
                <a:latin typeface="+mn-lt"/>
                <a:cs typeface="+mn-cs"/>
              </a:defRPr>
            </a:lvl1pPr>
            <a:lvl2pPr marL="623888" lvl="1" indent="-266700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600">
                <a:latin typeface="+mn-lt"/>
                <a:cs typeface="+mn-cs"/>
              </a:defRPr>
            </a:lvl2pPr>
            <a:lvl3pPr marL="898525" lvl="2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400">
                <a:latin typeface="+mn-lt"/>
                <a:cs typeface="+mn-cs"/>
              </a:defRPr>
            </a:lvl3pPr>
            <a:lvl4pPr marL="1163638" lvl="3" indent="-265113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4pPr>
            <a:lvl5pPr marL="1438275" lvl="4" indent="-274638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5pPr>
            <a:lvl6pPr marL="1703388" lvl="5" indent="-2651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Lucida Grande"/>
              <a:buChar char="▪"/>
              <a:defRPr sz="12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Lucida Grande"/>
              <a:buNone/>
            </a:pPr>
            <a:endParaRPr lang="en-US" sz="1400" dirty="0" smtClean="0">
              <a:solidFill>
                <a:prstClr val="black"/>
              </a:solidFill>
              <a:latin typeface="Arial"/>
            </a:endParaRPr>
          </a:p>
          <a:p>
            <a:pPr marL="0" indent="0">
              <a:buClr>
                <a:prstClr val="black"/>
              </a:buClr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Benefits:</a:t>
            </a:r>
          </a:p>
          <a:p>
            <a:pPr marL="0" indent="0">
              <a:buClr>
                <a:prstClr val="black"/>
              </a:buClr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Review proposals and evaluate on standardized scoring 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criteria</a:t>
            </a:r>
          </a:p>
          <a:p>
            <a:pPr marL="0" indent="0">
              <a:buClr>
                <a:prstClr val="black"/>
              </a:buClr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Expertise in RFP evaluations across many supplier categories</a:t>
            </a:r>
            <a:endParaRPr lang="en-US" sz="1400" dirty="0">
              <a:solidFill>
                <a:prstClr val="black"/>
              </a:solidFill>
              <a:latin typeface="Arial"/>
            </a:endParaRPr>
          </a:p>
          <a:p>
            <a:pPr marL="0" indent="0">
              <a:buClr>
                <a:prstClr val="black"/>
              </a:buClr>
              <a:buNone/>
            </a:pPr>
            <a:endParaRPr lang="en-US" sz="1400" dirty="0">
              <a:solidFill>
                <a:prstClr val="black"/>
              </a:solidFill>
              <a:latin typeface="Arial"/>
            </a:endParaRPr>
          </a:p>
          <a:p>
            <a:pPr marL="0" indent="0">
              <a:buClr>
                <a:prstClr val="black"/>
              </a:buClr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4415" y="3880543"/>
            <a:ext cx="303483" cy="30483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0121" y="4428246"/>
            <a:ext cx="303483" cy="3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11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EcGxjrTOaJFjlLmwpGX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3S3zeoDTKS94B6kC3TE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dcMSiSuuBWGlMut1Y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dcMSiSuuBWGlMut1Y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dcMSiSuuBWGlMut1YC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dcMSiSuuBWGlMut1YC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dcMSiSuuBWGlMut1Y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K7XKpRRM6MqsxLhv5iD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5PPGv8Tn2I1XLs2flR1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3OysiVTHac4VaMtQyFe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4FOaxYCSoqkZbZC2RvH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eTwI9ETUKLTsQ0Xzngy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ONH87iQRmupRA4aDxY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dO6TO5QsiXplAbrOWNP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LS8WbLQ9qA6AjXW.j0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dcMSiSuuBWGlMut1YC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dcMSiSuuBWGlMut1YC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dcMSiSuuBWGlMut1Y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dcMSiSuuBWGlMut1YC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dcMSiSuuBWGlMut1YC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57CCl_SZSUj7bZhZ1w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JCI VILT templa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_Template_2.4-wide.potx" id="{6D4E9BE6-C6B7-4A99-821E-09D0B90683DB}" vid="{B39A062B-2707-4A90-9A85-69FF96EDECCA}"/>
    </a:ext>
  </a:extLst>
</a:theme>
</file>

<file path=ppt/theme/theme2.xml><?xml version="1.0" encoding="utf-8"?>
<a:theme xmlns:a="http://schemas.openxmlformats.org/drawingml/2006/main" name="JCI VILT templa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_Template_2.4-wide.potx" id="{6D4E9BE6-C6B7-4A99-821E-09D0B90683DB}" vid="{B39A062B-2707-4A90-9A85-69FF96EDECCA}"/>
    </a:ext>
  </a:extLst>
</a:theme>
</file>

<file path=ppt/theme/theme3.xml><?xml version="1.0" encoding="utf-8"?>
<a:theme xmlns:a="http://schemas.openxmlformats.org/drawingml/2006/main" name="4_JCI Master template 1.0">
  <a:themeElements>
    <a:clrScheme name="Custom 1">
      <a:dk1>
        <a:sysClr val="windowText" lastClr="000000"/>
      </a:dk1>
      <a:lt1>
        <a:sysClr val="window" lastClr="FFFFFF"/>
      </a:lt1>
      <a:dk2>
        <a:srgbClr val="00549E"/>
      </a:dk2>
      <a:lt2>
        <a:srgbClr val="878A8F"/>
      </a:lt2>
      <a:accent1>
        <a:srgbClr val="8DC63F"/>
      </a:accent1>
      <a:accent2>
        <a:srgbClr val="00BCE4"/>
      </a:accent2>
      <a:accent3>
        <a:srgbClr val="00B7A8"/>
      </a:accent3>
      <a:accent4>
        <a:srgbClr val="CB2439"/>
      </a:accent4>
      <a:accent5>
        <a:srgbClr val="F47721"/>
      </a:accent5>
      <a:accent6>
        <a:srgbClr val="D6D525"/>
      </a:accent6>
      <a:hlink>
        <a:srgbClr val="00549E"/>
      </a:hlink>
      <a:folHlink>
        <a:srgbClr val="80008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_1.02" id="{D3DCBD3C-25BA-4859-A563-7AFA569BCB64}" vid="{906A27E8-AAAC-447D-BE1F-5F4E0FAFA0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JCI Master template 1.0">
  <a:themeElements>
    <a:clrScheme name="Custom 1">
      <a:dk1>
        <a:sysClr val="windowText" lastClr="000000"/>
      </a:dk1>
      <a:lt1>
        <a:sysClr val="window" lastClr="FFFFFF"/>
      </a:lt1>
      <a:dk2>
        <a:srgbClr val="00549E"/>
      </a:dk2>
      <a:lt2>
        <a:srgbClr val="878A8F"/>
      </a:lt2>
      <a:accent1>
        <a:srgbClr val="8DC63F"/>
      </a:accent1>
      <a:accent2>
        <a:srgbClr val="00BCE4"/>
      </a:accent2>
      <a:accent3>
        <a:srgbClr val="00B7A8"/>
      </a:accent3>
      <a:accent4>
        <a:srgbClr val="CB2439"/>
      </a:accent4>
      <a:accent5>
        <a:srgbClr val="F47721"/>
      </a:accent5>
      <a:accent6>
        <a:srgbClr val="D6D525"/>
      </a:accent6>
      <a:hlink>
        <a:srgbClr val="00549E"/>
      </a:hlink>
      <a:folHlink>
        <a:srgbClr val="80008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_1.02" id="{D3DCBD3C-25BA-4859-A563-7AFA569BCB64}" vid="{906A27E8-AAAC-447D-BE1F-5F4E0FAFA069}"/>
    </a:ext>
  </a:extLst>
</a:theme>
</file>

<file path=ppt/theme/theme6.xml><?xml version="1.0" encoding="utf-8"?>
<a:theme xmlns:a="http://schemas.openxmlformats.org/drawingml/2006/main" name="2_JCI VILT templa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_Template_2.4-wide.potx" id="{6D4E9BE6-C6B7-4A99-821E-09D0B90683DB}" vid="{B39A062B-2707-4A90-9A85-69FF96EDECCA}"/>
    </a:ext>
  </a:extLst>
</a:theme>
</file>

<file path=ppt/theme/theme7.xml><?xml version="1.0" encoding="utf-8"?>
<a:theme xmlns:a="http://schemas.openxmlformats.org/drawingml/2006/main" name="2_JCI Master template 1.0">
  <a:themeElements>
    <a:clrScheme name="Custom 1">
      <a:dk1>
        <a:sysClr val="windowText" lastClr="000000"/>
      </a:dk1>
      <a:lt1>
        <a:sysClr val="window" lastClr="FFFFFF"/>
      </a:lt1>
      <a:dk2>
        <a:srgbClr val="00549E"/>
      </a:dk2>
      <a:lt2>
        <a:srgbClr val="878A8F"/>
      </a:lt2>
      <a:accent1>
        <a:srgbClr val="8DC63F"/>
      </a:accent1>
      <a:accent2>
        <a:srgbClr val="00BCE4"/>
      </a:accent2>
      <a:accent3>
        <a:srgbClr val="00B7A8"/>
      </a:accent3>
      <a:accent4>
        <a:srgbClr val="CB2439"/>
      </a:accent4>
      <a:accent5>
        <a:srgbClr val="F47721"/>
      </a:accent5>
      <a:accent6>
        <a:srgbClr val="D6D525"/>
      </a:accent6>
      <a:hlink>
        <a:srgbClr val="00549E"/>
      </a:hlink>
      <a:folHlink>
        <a:srgbClr val="80008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_1.02" id="{D3DCBD3C-25BA-4859-A563-7AFA569BCB64}" vid="{906A27E8-AAAC-447D-BE1F-5F4E0FAFA06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8157</TotalTime>
  <Words>496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Calibri Light</vt:lpstr>
      <vt:lpstr>Futura Hv</vt:lpstr>
      <vt:lpstr>Futura Lt</vt:lpstr>
      <vt:lpstr>Lucida Grande</vt:lpstr>
      <vt:lpstr>Roboto</vt:lpstr>
      <vt:lpstr>Wingdings</vt:lpstr>
      <vt:lpstr>YouTube Noto</vt:lpstr>
      <vt:lpstr>1_JCI VILT template</vt:lpstr>
      <vt:lpstr>JCI VILT template</vt:lpstr>
      <vt:lpstr>4_JCI Master template 1.0</vt:lpstr>
      <vt:lpstr>Office Theme</vt:lpstr>
      <vt:lpstr>JCI Master template 1.0</vt:lpstr>
      <vt:lpstr>2_JCI VILT template</vt:lpstr>
      <vt:lpstr>2_JCI Master template 1.0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HQ-field Standard Operating Cadence – FY18</dc:title>
  <dc:creator>Angela M Sprau</dc:creator>
  <cp:lastModifiedBy>Andrew Pergande</cp:lastModifiedBy>
  <cp:revision>92</cp:revision>
  <cp:lastPrinted>2019-01-07T19:31:38Z</cp:lastPrinted>
  <dcterms:modified xsi:type="dcterms:W3CDTF">2019-05-02T14:38:41Z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6be01c0c-f9b3-4dc4-af0b-a82110cc37cd_Enabled">
    <vt:lpwstr>True</vt:lpwstr>
  </property>
  <property fmtid="{D5CDD505-2E9C-101B-9397-08002B2CF9AE}" pid="4" name="MSIP_Label_6be01c0c-f9b3-4dc4-af0b-a82110cc37cd_SiteId">
    <vt:lpwstr>a1f1e214-7ded-45b6-81a1-9e8ae3459641</vt:lpwstr>
  </property>
  <property fmtid="{D5CDD505-2E9C-101B-9397-08002B2CF9AE}" pid="5" name="MSIP_Label_6be01c0c-f9b3-4dc4-af0b-a82110cc37cd_Owner">
    <vt:lpwstr>janninj@jci.com</vt:lpwstr>
  </property>
  <property fmtid="{D5CDD505-2E9C-101B-9397-08002B2CF9AE}" pid="6" name="MSIP_Label_6be01c0c-f9b3-4dc4-af0b-a82110cc37cd_SetDate">
    <vt:lpwstr>2019-03-28T19:12:16.6385230Z</vt:lpwstr>
  </property>
  <property fmtid="{D5CDD505-2E9C-101B-9397-08002B2CF9AE}" pid="7" name="MSIP_Label_6be01c0c-f9b3-4dc4-af0b-a82110cc37cd_Name">
    <vt:lpwstr>Internal </vt:lpwstr>
  </property>
  <property fmtid="{D5CDD505-2E9C-101B-9397-08002B2CF9AE}" pid="8" name="MSIP_Label_6be01c0c-f9b3-4dc4-af0b-a82110cc37cd_Application">
    <vt:lpwstr>Microsoft Azure Information Protection</vt:lpwstr>
  </property>
  <property fmtid="{D5CDD505-2E9C-101B-9397-08002B2CF9AE}" pid="9" name="MSIP_Label_6be01c0c-f9b3-4dc4-af0b-a82110cc37cd_Extended_MSFT_Method">
    <vt:lpwstr>Automatic</vt:lpwstr>
  </property>
  <property fmtid="{D5CDD505-2E9C-101B-9397-08002B2CF9AE}" pid="10" name="Information Classification">
    <vt:lpwstr>Internal </vt:lpwstr>
  </property>
</Properties>
</file>