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75" r:id="rId10"/>
    <p:sldMasterId id="2147483683" r:id="rId11"/>
    <p:sldMasterId id="2147483685" r:id="rId12"/>
  </p:sldMasterIdLst>
  <p:notesMasterIdLst>
    <p:notesMasterId r:id="rId51"/>
  </p:notesMasterIdLst>
  <p:sldIdLst>
    <p:sldId id="263" r:id="rId13"/>
    <p:sldId id="290" r:id="rId14"/>
    <p:sldId id="265" r:id="rId15"/>
    <p:sldId id="266" r:id="rId16"/>
    <p:sldId id="268" r:id="rId17"/>
    <p:sldId id="269" r:id="rId18"/>
    <p:sldId id="285" r:id="rId19"/>
    <p:sldId id="289" r:id="rId20"/>
    <p:sldId id="288" r:id="rId21"/>
    <p:sldId id="272" r:id="rId22"/>
    <p:sldId id="291" r:id="rId23"/>
    <p:sldId id="307" r:id="rId24"/>
    <p:sldId id="270" r:id="rId25"/>
    <p:sldId id="308" r:id="rId26"/>
    <p:sldId id="309" r:id="rId27"/>
    <p:sldId id="310" r:id="rId28"/>
    <p:sldId id="311" r:id="rId29"/>
    <p:sldId id="312" r:id="rId30"/>
    <p:sldId id="313" r:id="rId31"/>
    <p:sldId id="314" r:id="rId32"/>
    <p:sldId id="315" r:id="rId33"/>
    <p:sldId id="316" r:id="rId34"/>
    <p:sldId id="317" r:id="rId35"/>
    <p:sldId id="319" r:id="rId36"/>
    <p:sldId id="320" r:id="rId37"/>
    <p:sldId id="321" r:id="rId38"/>
    <p:sldId id="322" r:id="rId39"/>
    <p:sldId id="323" r:id="rId40"/>
    <p:sldId id="318" r:id="rId41"/>
    <p:sldId id="271" r:id="rId42"/>
    <p:sldId id="282" r:id="rId43"/>
    <p:sldId id="286" r:id="rId44"/>
    <p:sldId id="287" r:id="rId45"/>
    <p:sldId id="273" r:id="rId46"/>
    <p:sldId id="274" r:id="rId47"/>
    <p:sldId id="275" r:id="rId48"/>
    <p:sldId id="277" r:id="rId49"/>
    <p:sldId id="276" r:id="rId5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93562" autoAdjust="0"/>
  </p:normalViewPr>
  <p:slideViewPr>
    <p:cSldViewPr>
      <p:cViewPr varScale="1">
        <p:scale>
          <a:sx n="85" d="100"/>
          <a:sy n="85" d="100"/>
        </p:scale>
        <p:origin x="-708"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0AC6A-EB64-4FE0-8E41-9F573F950DC4}"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DCACB-B35E-442C-BB48-7D9BDBDB99FB}" type="slidenum">
              <a:rPr lang="en-US" smtClean="0"/>
              <a:t>‹#›</a:t>
            </a:fld>
            <a:endParaRPr lang="en-US"/>
          </a:p>
        </p:txBody>
      </p:sp>
    </p:spTree>
    <p:extLst>
      <p:ext uri="{BB962C8B-B14F-4D97-AF65-F5344CB8AC3E}">
        <p14:creationId xmlns:p14="http://schemas.microsoft.com/office/powerpoint/2010/main" val="195665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American Hospital Association is the national organization that represents and serves all types of hospitals, health care networks, and their patients and communities. The AHA vision is of a society of healthy communities, where all individuals reach their highest potential for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ASHE is a personal membership group of the American Hospital Association. ASHE’s mission is to optimize the health care physical environment. Not only is ASHE the largest personal membership group of the American Hospital Association, with over 12,500 members, it is also the largest association dedicated to the health care physical environment.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82784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participation rate for Energy</a:t>
            </a:r>
            <a:r>
              <a:rPr lang="en-US" baseline="0" dirty="0" smtClean="0"/>
              <a:t> to Care.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630BB7-31B3-4BB1-80A8-71256DCA107C}"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403994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program started in 2010 and since then we have saved $395M. This has allowed members to reallocate the funds to improve patient care.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05985-F774-4FF9-B3C3-2425B0505BA1}"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9033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Brings us to</a:t>
            </a:r>
            <a:r>
              <a:rPr lang="en-US" baseline="0" dirty="0" smtClean="0"/>
              <a:t> the Energy to Care program. </a:t>
            </a:r>
          </a:p>
          <a:p>
            <a:endParaRPr lang="en-US" baseline="0" dirty="0" smtClean="0"/>
          </a:p>
          <a:p>
            <a:r>
              <a:rPr lang="en-US" baseline="0" dirty="0" smtClean="0"/>
              <a:t>The goal of EtC is to provide resources that will help FM improve operation of a facility. </a:t>
            </a:r>
          </a:p>
          <a:p>
            <a:endParaRPr lang="en-US" baseline="0" dirty="0" smtClean="0"/>
          </a:p>
          <a:p>
            <a:r>
              <a:rPr lang="en-US" baseline="0" dirty="0" smtClean="0"/>
              <a:t>4 product lines – each leading to the next</a:t>
            </a:r>
          </a:p>
          <a:p>
            <a:endParaRPr lang="en-US" baseline="0" dirty="0" smtClean="0"/>
          </a:p>
          <a:p>
            <a:pPr marL="228600" indent="-228600">
              <a:buAutoNum type="arabicParenR"/>
            </a:pPr>
            <a:r>
              <a:rPr lang="en-US" baseline="0" dirty="0" smtClean="0"/>
              <a:t>Bench mark – lets them understand what the facility is using. We utilize Energy Star Portfolio manager and provide the participants with a free dashboard tool.</a:t>
            </a:r>
          </a:p>
          <a:p>
            <a:pPr marL="228600" indent="-228600">
              <a:buAutoNum type="arabicParenR"/>
            </a:pPr>
            <a:r>
              <a:rPr lang="en-US" baseline="0" dirty="0" smtClean="0"/>
              <a:t>Education – provide resources to encourage action – monographs, tips of the month, success stories</a:t>
            </a:r>
          </a:p>
          <a:p>
            <a:pPr marL="228600" indent="-228600">
              <a:buAutoNum type="arabicParenR"/>
            </a:pPr>
            <a:r>
              <a:rPr lang="en-US" baseline="0" dirty="0" smtClean="0"/>
              <a:t>Treasure Hunts – Hands on approach to promote behavior and reinforce change</a:t>
            </a:r>
          </a:p>
          <a:p>
            <a:pPr marL="228600" indent="-228600">
              <a:buAutoNum type="arabicParenR"/>
            </a:pPr>
            <a:r>
              <a:rPr lang="en-US" baseline="0" dirty="0" smtClean="0"/>
              <a:t>Awards – recognition for efforts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3A11D-683C-429B-99E8-F914C29425C2}"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923102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for enrolling in Energy to Care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543A11D-683C-429B-99E8-F914C29425C2}" type="slidenum">
              <a:rPr lang="en-US" smtClean="0"/>
              <a:t>19</a:t>
            </a:fld>
            <a:endParaRPr lang="en-US" dirty="0"/>
          </a:p>
        </p:txBody>
      </p:sp>
    </p:spTree>
    <p:extLst>
      <p:ext uri="{BB962C8B-B14F-4D97-AF65-F5344CB8AC3E}">
        <p14:creationId xmlns:p14="http://schemas.microsoft.com/office/powerpoint/2010/main" val="376714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Numerous</a:t>
            </a:r>
            <a:r>
              <a:rPr lang="en-US" baseline="0" dirty="0" smtClean="0"/>
              <a:t> educational resources available on the Energy to Care and ASHE websites including:</a:t>
            </a:r>
          </a:p>
          <a:p>
            <a:endParaRPr lang="en-US" baseline="0" dirty="0" smtClean="0"/>
          </a:p>
          <a:p>
            <a:pPr marL="228600" indent="-228600">
              <a:buAutoNum type="arabicParenR"/>
            </a:pPr>
            <a:r>
              <a:rPr lang="en-US" baseline="0" dirty="0" smtClean="0"/>
              <a:t>Sustainability Tip of the Month – blog style articles from industry experts on the Energy to Care website</a:t>
            </a:r>
          </a:p>
          <a:p>
            <a:pPr marL="228600" indent="-228600">
              <a:buAutoNum type="arabicParenR"/>
            </a:pPr>
            <a:r>
              <a:rPr lang="en-US" baseline="0" dirty="0" smtClean="0"/>
              <a:t>Monographs – including recently published, “Reducing Operational costs Through Energy Efficiency” Includes energy savings project tips for low cost/no cost measures, new construction, energy procurement, renewable energy, etc. Includes case studies from a variety of facility sizes in numerous geographical regions across the US.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Energy to Care Success Stories – More Success stories on the Energy to Care website that feature a variety of facility sizes in numerous geographical regions across the US.</a:t>
            </a:r>
          </a:p>
          <a:p>
            <a:pPr marL="228600" indent="-228600">
              <a:buAutoNum type="arabicParenR"/>
            </a:pPr>
            <a:r>
              <a:rPr lang="en-US" dirty="0" smtClean="0"/>
              <a:t>myASHE on-line member community to receive</a:t>
            </a:r>
            <a:r>
              <a:rPr lang="en-US" baseline="0" dirty="0" smtClean="0"/>
              <a:t> input from peers</a:t>
            </a:r>
          </a:p>
          <a:p>
            <a:pPr marL="228600" indent="-228600">
              <a:buAutoNum type="arabicParenR"/>
            </a:pPr>
            <a:r>
              <a:rPr lang="en-US" baseline="0" dirty="0" smtClean="0"/>
              <a:t>Energy to Care Toolkit, including performance improvement measures with a variety of energy efficiency projects. </a:t>
            </a:r>
          </a:p>
        </p:txBody>
      </p:sp>
      <p:sp>
        <p:nvSpPr>
          <p:cNvPr id="4" name="Slide Number Placeholder 3"/>
          <p:cNvSpPr>
            <a:spLocks noGrp="1"/>
          </p:cNvSpPr>
          <p:nvPr>
            <p:ph type="sldNum" sz="quarter" idx="10"/>
          </p:nvPr>
        </p:nvSpPr>
        <p:spPr/>
        <p:txBody>
          <a:bodyPr/>
          <a:lstStyle/>
          <a:p>
            <a:fld id="{EEAF6D36-9020-4D8A-A2A8-79D2A4250D3B}" type="slidenum">
              <a:rPr lang="en-US" smtClean="0"/>
              <a:t>20</a:t>
            </a:fld>
            <a:endParaRPr lang="en-US" dirty="0"/>
          </a:p>
        </p:txBody>
      </p:sp>
    </p:spTree>
    <p:extLst>
      <p:ext uri="{BB962C8B-B14F-4D97-AF65-F5344CB8AC3E}">
        <p14:creationId xmlns:p14="http://schemas.microsoft.com/office/powerpoint/2010/main" val="317827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What is an Energy to Care Treasure Hunt?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Energy to Care Treasure Hunt is a 1 to 3 day ASHE hosted program event based on the ENERGY STAR Treasure Hunt Program. The program is designed to engage attendees in identifying low-cost energy savings opportunities from behavioral, operational, and maintenance actions.  Treasure Hunts provide training, allowing teams to focus on identifying energy efficiency improvements and to develop a philosophy of building an energy culture inside their organizations. Since its rollout, the Energy to Care Treasure Hunt has been a success in helping hospitals become more efficient, thus conserving more resources for patient care. The program has helped some hospitals identify over $200,000 in energy savings! These incredible case studies have solidified that this program is wildly effective for hospitals striving to reduce costs and inspire behavior change for building a culture of efficiency. Energy to Care Treasure Hunts can be conducted as a Chapter Event or by an individual, hospital, system or network. The hope of the program is that attendees will learn how to apply what they’ve learned on the hunt back at their own facilities, inspiring a ripple effect of culture change and resource conservation.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05985-F774-4FF9-B3C3-2425B0505BA1}"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67067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buFont typeface="Arial" panose="020B0604020202020204" pitchFamily="34" charset="0"/>
              <a:buNone/>
            </a:pPr>
            <a:r>
              <a:rPr lang="en-US" dirty="0"/>
              <a:t>The ASHE Energy Treasure Hunt Program offers several key learning objectives to its participants. </a:t>
            </a:r>
          </a:p>
          <a:p>
            <a:pPr>
              <a:lnSpc>
                <a:spcPct val="90000"/>
              </a:lnSpc>
              <a:spcAft>
                <a:spcPts val="600"/>
              </a:spcAft>
              <a:buFont typeface="Arial" panose="020B0604020202020204" pitchFamily="34" charset="0"/>
              <a:buNone/>
            </a:pPr>
            <a:endParaRPr lang="en-US" dirty="0"/>
          </a:p>
          <a:p>
            <a:pPr>
              <a:lnSpc>
                <a:spcPct val="90000"/>
              </a:lnSpc>
              <a:spcAft>
                <a:spcPts val="600"/>
              </a:spcAft>
              <a:buFont typeface="Arial" panose="020B0604020202020204" pitchFamily="34" charset="0"/>
              <a:buNone/>
            </a:pPr>
            <a:r>
              <a:rPr lang="en-US" dirty="0"/>
              <a:t>First and foremost, every participant will learn how to </a:t>
            </a:r>
            <a:r>
              <a:rPr lang="en-US" sz="1200" dirty="0">
                <a:solidFill>
                  <a:schemeClr val="tx1"/>
                </a:solidFill>
                <a:latin typeface="+mn-lt"/>
                <a:ea typeface="+mn-ea"/>
                <a:cs typeface="+mn-cs"/>
              </a:rPr>
              <a:t>adopt a culture of continuous improvement to reduce energy consumption and cost. </a:t>
            </a:r>
          </a:p>
          <a:p>
            <a:pPr>
              <a:lnSpc>
                <a:spcPct val="90000"/>
              </a:lnSpc>
              <a:spcAft>
                <a:spcPts val="600"/>
              </a:spcAft>
              <a:buFont typeface="Arial" panose="020B0604020202020204" pitchFamily="34" charset="0"/>
              <a:buNone/>
            </a:pPr>
            <a:endParaRPr lang="en-US" sz="1200" dirty="0">
              <a:solidFill>
                <a:schemeClr val="tx1"/>
              </a:solidFill>
              <a:latin typeface="+mn-lt"/>
              <a:ea typeface="+mn-ea"/>
              <a:cs typeface="+mn-cs"/>
            </a:endParaRPr>
          </a:p>
          <a:p>
            <a:pPr>
              <a:lnSpc>
                <a:spcPct val="90000"/>
              </a:lnSpc>
              <a:spcAft>
                <a:spcPts val="600"/>
              </a:spcAft>
              <a:buFont typeface="Arial" panose="020B0604020202020204" pitchFamily="34" charset="0"/>
              <a:buNone/>
            </a:pPr>
            <a:r>
              <a:rPr lang="en-US" sz="1200" dirty="0">
                <a:solidFill>
                  <a:schemeClr val="tx1"/>
                </a:solidFill>
                <a:latin typeface="+mn-lt"/>
                <a:ea typeface="+mn-ea"/>
                <a:cs typeface="+mn-cs"/>
              </a:rPr>
              <a:t>Through the survey and checklist process, they will also gain the ability to identify no- and low-cost energy savings opportunities at their own facility as well as engage and train hospital staff from all departments on how to implement their own Treasure Hunt event. </a:t>
            </a:r>
          </a:p>
          <a:p>
            <a:pPr>
              <a:lnSpc>
                <a:spcPct val="90000"/>
              </a:lnSpc>
              <a:spcAft>
                <a:spcPts val="600"/>
              </a:spcAft>
              <a:buFont typeface="Arial" panose="020B0604020202020204" pitchFamily="34" charset="0"/>
              <a:buNone/>
            </a:pPr>
            <a:endParaRPr lang="en-US" sz="1200" dirty="0">
              <a:solidFill>
                <a:schemeClr val="tx1"/>
              </a:solidFill>
              <a:latin typeface="+mn-lt"/>
              <a:ea typeface="+mn-ea"/>
              <a:cs typeface="+mn-cs"/>
            </a:endParaRPr>
          </a:p>
          <a:p>
            <a:pPr>
              <a:lnSpc>
                <a:spcPct val="90000"/>
              </a:lnSpc>
              <a:spcAft>
                <a:spcPts val="600"/>
              </a:spcAft>
              <a:buFont typeface="Arial" panose="020B0604020202020204" pitchFamily="34" charset="0"/>
              <a:buNone/>
            </a:pPr>
            <a:r>
              <a:rPr lang="en-US" sz="1200" dirty="0">
                <a:solidFill>
                  <a:schemeClr val="tx1"/>
                </a:solidFill>
                <a:latin typeface="+mn-lt"/>
                <a:ea typeface="+mn-ea"/>
                <a:cs typeface="+mn-cs"/>
              </a:rPr>
              <a:t>Participants will learn to create facility action plans to promote long-term success and establish and assign project implementation responsibilities for identified projects that result from the Treasure Hunt itself.</a:t>
            </a:r>
          </a:p>
          <a:p>
            <a:pPr>
              <a:lnSpc>
                <a:spcPct val="90000"/>
              </a:lnSpc>
              <a:spcAft>
                <a:spcPts val="600"/>
              </a:spcAft>
              <a:buFont typeface="Arial" panose="020B0604020202020204" pitchFamily="34" charset="0"/>
              <a:buChar char="•"/>
            </a:pPr>
            <a:endParaRPr lang="en-US"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1F5E3-DB3E-4E2A-868F-956E78411FBE}"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90266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 OF AWARDS PROGRAM:</a:t>
            </a:r>
          </a:p>
          <a:p>
            <a:pPr>
              <a:spcBef>
                <a:spcPts val="1200"/>
              </a:spcBef>
            </a:pPr>
            <a:r>
              <a:rPr lang="en-US" dirty="0" smtClean="0"/>
              <a:t>Who doesn’t like to be recognized for their work?</a:t>
            </a:r>
          </a:p>
          <a:p>
            <a:pPr>
              <a:spcBef>
                <a:spcPts val="1200"/>
              </a:spcBef>
            </a:pPr>
            <a:r>
              <a:rPr lang="en-US" dirty="0" smtClean="0"/>
              <a:t>Your facility will earn national recognition from ASHE for energy savings.</a:t>
            </a:r>
          </a:p>
          <a:p>
            <a:pPr>
              <a:spcBef>
                <a:spcPts val="1200"/>
              </a:spcBef>
            </a:pPr>
            <a:r>
              <a:rPr lang="en-US" dirty="0" smtClean="0"/>
              <a:t>Competitions among ASHE chapters can provide additional rewards.</a:t>
            </a:r>
          </a:p>
          <a:p>
            <a:pPr>
              <a:spcBef>
                <a:spcPts val="1200"/>
              </a:spcBef>
            </a:pPr>
            <a:r>
              <a:rPr lang="en-US" dirty="0" smtClean="0"/>
              <a:t>ASHE Elite Awards are available on an annual basis for your chapter.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82964-D24D-442F-BAA6-FB17866DDD26}"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09068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9FCBCF-B20E-43AD-9134-A15FC78A73E3}"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4979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Succession planning is a major concern for many of us. Members preparing for retirement may be concerned about who will take over the reins when they leave. Members looking to advance in their careers may be concerned about their career path and what they need to do to take the next step in their career.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Fortunately ASHE has resources for these concerns. The Succession Planning monographs helps members plan for their own future as well as the future of their facilities. It includes step-by-step instructions on how to create a succession plan and how to create your career path. Be sure to download the monograph, available free for ASHE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are looking to jumpstart your career, consider volunteering with ASHE. Serving on a task group can be a great way to show your expertise and develop leadership skills that can help you in your career. Volunteer opportunities are available through My ASHE.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Finally, I wanted to showcase a video ASHE developed targeted at young people who may not know our field exists. This is a video that you can use if you ever are speaking at a high school or college job fair—or if you are just trying to explain the field to someone who doesn’t know all the behind-the-scenes work it takes to run a hospital.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39181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smtClean="0">
                <a:ln>
                  <a:noFill/>
                </a:ln>
                <a:solidFill>
                  <a:prstClr val="black"/>
                </a:solidFill>
                <a:effectLst/>
                <a:uLnTx/>
                <a:uFillTx/>
                <a:latin typeface="+mn-lt"/>
                <a:ea typeface="+mn-ea"/>
                <a:cs typeface="+mn-cs"/>
              </a:rPr>
              <a:t>ASHE 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Dedicated to optimizing the health care physical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smtClean="0">
                <a:ln>
                  <a:noFill/>
                </a:ln>
                <a:solidFill>
                  <a:prstClr val="black"/>
                </a:solidFill>
                <a:effectLst/>
                <a:uLnTx/>
                <a:uFillTx/>
                <a:latin typeface="+mn-lt"/>
                <a:ea typeface="+mn-ea"/>
                <a:cs typeface="+mn-cs"/>
              </a:rPr>
              <a:t>ASHE 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engage stakeholders in the creation of health care environments that are optimal for healing.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smtClean="0">
                <a:ln>
                  <a:noFill/>
                </a:ln>
                <a:solidFill>
                  <a:prstClr val="black"/>
                </a:solidFill>
                <a:effectLst/>
                <a:uLnTx/>
                <a:uFillTx/>
                <a:latin typeface="+mn-lt"/>
                <a:ea typeface="+mn-ea"/>
                <a:cs typeface="+mn-cs"/>
              </a:rPr>
              <a:t>ASHE 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advance our members’ ability to design, build, operate, and maintain a physical environment that supports excellent care; quality service; safe, efficient, and effective operations; and financial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smtClean="0">
                <a:ln>
                  <a:noFill/>
                </a:ln>
                <a:solidFill>
                  <a:prstClr val="black"/>
                </a:solidFill>
                <a:effectLst/>
                <a:uLnTx/>
                <a:uFillTx/>
                <a:latin typeface="+mn-lt"/>
                <a:ea typeface="+mn-ea"/>
                <a:cs typeface="+mn-cs"/>
              </a:rPr>
              <a:t>ASHE CORE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ASHE is committed to demonstrating these core values as we strive to achieve the goals set forth in our strategic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Integrity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—Demonstrated by uncompromised dedication to being a trusted, unbiased, and honest source of fact-based information and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Innovation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—Demonstrated by continuing commitment to achieving the best of what is possible and serving as a trusted and respected source of evolving knowledge and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Fellowship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—Demonstrated by professional and personal pride in being part of a community of excellence with a common passion for good thinking, shared experience, and collective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Stewardship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—Demonstrated by our profession’s acceptance of responsibility for success of the built environment and our leadership’s accountability for effective use of our members’ involvement in ASHE.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77227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self-assessment tool will allow members to evaluate their current strengths and weaknesses, and receive a customized list of suggested resources and education for career development. </a:t>
            </a:r>
          </a:p>
          <a:p>
            <a:endParaRPr lang="en-US" dirty="0"/>
          </a:p>
        </p:txBody>
      </p:sp>
      <p:sp>
        <p:nvSpPr>
          <p:cNvPr id="4" name="Slide Number Placeholder 3"/>
          <p:cNvSpPr>
            <a:spLocks noGrp="1"/>
          </p:cNvSpPr>
          <p:nvPr>
            <p:ph type="sldNum" sz="quarter" idx="10"/>
          </p:nvPr>
        </p:nvSpPr>
        <p:spPr/>
        <p:txBody>
          <a:bodyPr/>
          <a:lstStyle/>
          <a:p>
            <a:fld id="{D59DCACB-B35E-442C-BB48-7D9BDBDB99FB}" type="slidenum">
              <a:rPr lang="en-US" smtClean="0"/>
              <a:t>31</a:t>
            </a:fld>
            <a:endParaRPr lang="en-US"/>
          </a:p>
        </p:txBody>
      </p:sp>
    </p:spTree>
    <p:extLst>
      <p:ext uri="{BB962C8B-B14F-4D97-AF65-F5344CB8AC3E}">
        <p14:creationId xmlns:p14="http://schemas.microsoft.com/office/powerpoint/2010/main" val="3847405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ASHE is a new online member community to replace the current Listserv. It will help bring networking, collaboration, and resource-sharing to a whole new level. </a:t>
            </a:r>
          </a:p>
          <a:p>
            <a:endParaRPr lang="en-US" dirty="0"/>
          </a:p>
        </p:txBody>
      </p:sp>
      <p:sp>
        <p:nvSpPr>
          <p:cNvPr id="4" name="Slide Number Placeholder 3"/>
          <p:cNvSpPr>
            <a:spLocks noGrp="1"/>
          </p:cNvSpPr>
          <p:nvPr>
            <p:ph type="sldNum" sz="quarter" idx="10"/>
          </p:nvPr>
        </p:nvSpPr>
        <p:spPr/>
        <p:txBody>
          <a:bodyPr/>
          <a:lstStyle/>
          <a:p>
            <a:fld id="{D59DCACB-B35E-442C-BB48-7D9BDBDB99FB}" type="slidenum">
              <a:rPr lang="en-US" smtClean="0"/>
              <a:t>32</a:t>
            </a:fld>
            <a:endParaRPr lang="en-US"/>
          </a:p>
        </p:txBody>
      </p:sp>
    </p:spTree>
    <p:extLst>
      <p:ext uri="{BB962C8B-B14F-4D97-AF65-F5344CB8AC3E}">
        <p14:creationId xmlns:p14="http://schemas.microsoft.com/office/powerpoint/2010/main" val="3162498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ASHE conferences are an excellent way to learn more and to network with colleagues.</a:t>
            </a:r>
            <a:r>
              <a:rPr lang="en-US" baseline="0" dirty="0" smtClean="0"/>
              <a:t> If you’ve never attended the ASHE Annual Conference or PDC Summit, consider doing so. It is always a great opportunity to recharge your batteries and expand your professional network. Here are the upcoming dates and locations, so be sure to mark your calendars.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48494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Another key resources is ASHE’s On Demand learning library. This web page includes recorded conferences and webinars from previous years. It’s a great way to find information on a variety of topics.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43890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wrap up, I would like to encourage you to get involved and stay involved with ASHE and your local chapter. If you’re not already an ASHE member, join. If you’re already a member, take the next step and participate in the My ASHE online community, attend a conference, or volunteer for a project. Explore the resources that ASHE has available, and feel free to contact me if you have any questions about ASHE offerings. Thank you!</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56969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codes and standards regulating health care facilities are always changing. The CMS Conditions of Participation, for example, were changed in 2017 to reflect the 2012 editions of the Life Safety Code and the Health Care Facilities Code. CMS also approved its own emergency preparedness rule instead of adopting NFPA 99 emergency preparedness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It’s important to understand the complex codes regulating health care facilities , but it’s also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important to understand where to get trusted information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stay on top of ever-changing regulations. ASHE offers several resources to help. All of the direct website addresses for these resources are included on the handout.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ASHE CMS Conditions of Participation webpage outlines information about complying with the latest CMS regulations. On the CMS Conditions of Participation webpage, ASHE members can access resources and tools, including a handy Conditions of Participation/Accreditation Crosswalk.  ASHE members also have access to a variety of compliance tools. There’s a K-Tag crosswalk and risk assessment tools, as well as Environment of Care and Life Safety checklists that can help with compliance. Monographs and publications are a way to access more in-depth information on health care codes and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ASHE also offers ways to get answers to specific code questions that come up during the course of the year. The My ASHE online community is a great resource. You can post your question and other ASHE members can share their thoughts and provide advice.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Just Ask ASHE quarterly webinars are another great information source. We have code experts participate in these quarterly webinars. Members can submit questions and it’s simply an hour of compliance Q&amp;A. We archive these webinars also, so that you can go back and listen if you miss a call.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403977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ASHE acquired Health Facilities Management Magazine in 2018 to create a singular, robust publication for health care facility management, planning, design, construction, and environmental services professionals. </a:t>
            </a:r>
          </a:p>
          <a:p>
            <a:endParaRPr lang="en-US" dirty="0"/>
          </a:p>
        </p:txBody>
      </p:sp>
      <p:sp>
        <p:nvSpPr>
          <p:cNvPr id="4" name="Slide Number Placeholder 3"/>
          <p:cNvSpPr>
            <a:spLocks noGrp="1"/>
          </p:cNvSpPr>
          <p:nvPr>
            <p:ph type="sldNum" sz="quarter" idx="10"/>
          </p:nvPr>
        </p:nvSpPr>
        <p:spPr/>
        <p:txBody>
          <a:bodyPr/>
          <a:lstStyle/>
          <a:p>
            <a:fld id="{D59DCACB-B35E-442C-BB48-7D9BDBDB99FB}" type="slidenum">
              <a:rPr lang="en-US" smtClean="0"/>
              <a:t>7</a:t>
            </a:fld>
            <a:endParaRPr lang="en-US"/>
          </a:p>
        </p:txBody>
      </p:sp>
    </p:spTree>
    <p:extLst>
      <p:ext uri="{BB962C8B-B14F-4D97-AF65-F5344CB8AC3E}">
        <p14:creationId xmlns:p14="http://schemas.microsoft.com/office/powerpoint/2010/main" val="351269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 programs appropriate</a:t>
            </a:r>
            <a:r>
              <a:rPr lang="en-US" baseline="0" dirty="0" smtClean="0"/>
              <a:t> to all ASHE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Education formats:</a:t>
            </a:r>
          </a:p>
          <a:p>
            <a:pPr marL="171450" indent="-171450">
              <a:buFontTx/>
              <a:buChar char="-"/>
            </a:pPr>
            <a:r>
              <a:rPr lang="en-US" baseline="0" dirty="0" smtClean="0"/>
              <a:t>Face-to-face seminars and workshops</a:t>
            </a:r>
          </a:p>
          <a:p>
            <a:pPr marL="171450" indent="-171450">
              <a:buFontTx/>
              <a:buChar char="-"/>
            </a:pPr>
            <a:r>
              <a:rPr lang="en-US" baseline="0" dirty="0" smtClean="0"/>
              <a:t>E-Learning/Distance learning</a:t>
            </a:r>
          </a:p>
          <a:p>
            <a:pPr marL="171450" indent="-171450">
              <a:buFontTx/>
              <a:buChar char="-"/>
            </a:pPr>
            <a:r>
              <a:rPr lang="en-US" baseline="0" dirty="0" smtClean="0"/>
              <a:t>Hosted programs</a:t>
            </a:r>
          </a:p>
          <a:p>
            <a:pPr marL="171450" indent="-171450">
              <a:buFontTx/>
              <a:buChar char="-"/>
            </a:pPr>
            <a:r>
              <a:rPr lang="en-US" baseline="0" dirty="0" smtClean="0"/>
              <a:t>Conferences</a:t>
            </a:r>
          </a:p>
          <a:p>
            <a:pPr marL="171450" indent="-171450">
              <a:buFontTx/>
              <a:buChar char="-"/>
            </a:pPr>
            <a:r>
              <a:rPr lang="en-US" baseline="0" dirty="0" smtClean="0"/>
              <a:t>Webinars and On Demand Recordings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9DCACB-B35E-442C-BB48-7D9BDBDB99FB}"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76896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15176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Reducing the cost of health care is a top priority for most of our hospitals and health care systems. One way we as facility professionals can contribute to these goals is to help our facilities become more efficient. ASHE has several resources that can help, including Energy to Care. Energy to Care is a free benchmarking and awards program that helps you track your hospitals’ energy use. Energy to Care also helps hospitals celebrate efficiencies with awards.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Explore the Energy to Care website and you’ll also find some handy sustainability tips. One tip, for example, helps facility professionals translate the financial aspects of energy reduction into language that the C-Suite can easily understand. These tips can help you get support for energy projects that lead to cost savings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American Hospital Association’s Sustainability Roadmap website was developed with ASHE and two other AHA professional membership groups. The site provides step-by-step instructions on projects that can help you lower energy costs in your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FCBCF-B20E-43AD-9134-A15FC78A73E3}"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09290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8" indent="-174688">
              <a:buFont typeface="Arial" charset="0"/>
              <a:buChar char="•"/>
            </a:pPr>
            <a:r>
              <a:rPr lang="en-US" dirty="0" smtClean="0">
                <a:ea typeface="ＭＳ Ｐゴシック" charset="0"/>
                <a:cs typeface="ＭＳ Ｐゴシック" charset="0"/>
              </a:rPr>
              <a:t>Program designed</a:t>
            </a:r>
            <a:r>
              <a:rPr lang="en-US" baseline="0" dirty="0" smtClean="0">
                <a:ea typeface="ＭＳ Ｐゴシック" charset="0"/>
                <a:cs typeface="ＭＳ Ｐゴシック" charset="0"/>
              </a:rPr>
              <a:t> with an understanding of the challenges and barriers healthcare faces:</a:t>
            </a:r>
          </a:p>
          <a:p>
            <a:pPr marL="631836" lvl="1" indent="-174688">
              <a:buFont typeface="Arial" charset="0"/>
              <a:buChar char="•"/>
            </a:pPr>
            <a:endParaRPr lang="en-US" baseline="0" dirty="0" smtClean="0">
              <a:ea typeface="ＭＳ Ｐゴシック" charset="0"/>
              <a:cs typeface="ＭＳ Ｐゴシック" charset="0"/>
            </a:endParaRPr>
          </a:p>
          <a:p>
            <a:pPr marL="631836" lvl="1" indent="-174688">
              <a:buFont typeface="Arial" charset="0"/>
              <a:buChar char="•"/>
            </a:pPr>
            <a:r>
              <a:rPr lang="en-US" baseline="0" dirty="0" smtClean="0">
                <a:ea typeface="ＭＳ Ｐゴシック" charset="0"/>
                <a:cs typeface="ＭＳ Ｐゴシック" charset="0"/>
              </a:rPr>
              <a:t>Limited operating budget</a:t>
            </a:r>
          </a:p>
          <a:p>
            <a:pPr marL="631836" lvl="1" indent="-174688">
              <a:buFont typeface="Arial" charset="0"/>
              <a:buChar char="•"/>
            </a:pPr>
            <a:r>
              <a:rPr lang="en-US" baseline="0" dirty="0" smtClean="0">
                <a:ea typeface="ＭＳ Ｐゴシック" charset="0"/>
                <a:cs typeface="ＭＳ Ｐゴシック" charset="0"/>
              </a:rPr>
              <a:t>Facilities group with no free time to learn another program</a:t>
            </a:r>
          </a:p>
          <a:p>
            <a:pPr marL="631836" lvl="1" indent="-174688">
              <a:buFont typeface="Arial" charset="0"/>
              <a:buChar char="•"/>
            </a:pPr>
            <a:r>
              <a:rPr lang="en-US" baseline="0" dirty="0" smtClean="0">
                <a:ea typeface="ＭＳ Ｐゴシック" charset="0"/>
                <a:cs typeface="ＭＳ Ｐゴシック" charset="0"/>
              </a:rPr>
              <a:t>Facilities team that must proficient at a variety of tasks and skills…cannot take on another complex program</a:t>
            </a:r>
            <a:endParaRPr lang="en-US" dirty="0" smtClean="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82964-D24D-442F-BAA6-FB17866DDD26}"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34443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Hammer this point home!</a:t>
            </a:r>
            <a:endParaRPr lang="en-US" dirty="0"/>
          </a:p>
        </p:txBody>
      </p:sp>
      <p:sp>
        <p:nvSpPr>
          <p:cNvPr id="4" name="Slide Number Placeholder 3"/>
          <p:cNvSpPr>
            <a:spLocks noGrp="1"/>
          </p:cNvSpPr>
          <p:nvPr>
            <p:ph type="sldNum" sz="quarter" idx="10"/>
          </p:nvPr>
        </p:nvSpPr>
        <p:spPr/>
        <p:txBody>
          <a:bodyPr/>
          <a:lstStyle/>
          <a:p>
            <a:fld id="{68282964-D24D-442F-BAA6-FB17866DDD26}" type="slidenum">
              <a:rPr lang="en-US" smtClean="0"/>
              <a:t>15</a:t>
            </a:fld>
            <a:endParaRPr lang="en-US" dirty="0"/>
          </a:p>
        </p:txBody>
      </p:sp>
    </p:spTree>
    <p:extLst>
      <p:ext uri="{BB962C8B-B14F-4D97-AF65-F5344CB8AC3E}">
        <p14:creationId xmlns:p14="http://schemas.microsoft.com/office/powerpoint/2010/main" val="1360009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6999" y="2343150"/>
            <a:ext cx="6477001" cy="1021556"/>
          </a:xfrm>
          <a:prstGeom prst="rect">
            <a:avLst/>
          </a:prstGeom>
        </p:spPr>
        <p:txBody>
          <a:bodyPr lIns="0" tIns="0" rIns="0" bIns="0" anchor="t"/>
          <a:lstStyle>
            <a:lvl1pPr algn="ctr">
              <a:defRPr sz="3800" b="0" cap="none"/>
            </a:lvl1pPr>
          </a:lstStyle>
          <a:p>
            <a:r>
              <a:rPr lang="en-US" dirty="0" smtClean="0"/>
              <a:t>Presentation Title</a:t>
            </a:r>
            <a:endParaRPr lang="en-US" dirty="0"/>
          </a:p>
        </p:txBody>
      </p:sp>
      <p:sp>
        <p:nvSpPr>
          <p:cNvPr id="3" name="Text Placeholder 2"/>
          <p:cNvSpPr>
            <a:spLocks noGrp="1"/>
          </p:cNvSpPr>
          <p:nvPr>
            <p:ph type="body" idx="1" hasCustomPrompt="1"/>
          </p:nvPr>
        </p:nvSpPr>
        <p:spPr>
          <a:xfrm>
            <a:off x="2666999" y="3390901"/>
            <a:ext cx="6477001" cy="552449"/>
          </a:xfrm>
          <a:prstGeom prst="rect">
            <a:avLst/>
          </a:prstGeom>
        </p:spPr>
        <p:txBody>
          <a:bodyPr lIns="0" tIns="0" rIns="0" bIns="0" anchor="t"/>
          <a:lstStyle>
            <a:lvl1pPr marL="0" indent="0" algn="ctr">
              <a:buNone/>
              <a:defRPr sz="2000">
                <a:solidFill>
                  <a:srgbClr val="0052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Date</a:t>
            </a:r>
          </a:p>
        </p:txBody>
      </p:sp>
      <p:sp>
        <p:nvSpPr>
          <p:cNvPr id="4" name="TextBox 3"/>
          <p:cNvSpPr txBox="1"/>
          <p:nvPr userDrawn="1"/>
        </p:nvSpPr>
        <p:spPr>
          <a:xfrm>
            <a:off x="2892425" y="4362450"/>
            <a:ext cx="4343400" cy="782638"/>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a:t>
            </a:r>
            <a:r>
              <a:rPr lang="en-US" sz="800" baseline="0" dirty="0" smtClean="0">
                <a:solidFill>
                  <a:srgbClr val="6F6F6F"/>
                </a:solidFill>
                <a:ea typeface="Arial" pitchFamily="127" charset="0"/>
                <a:cs typeface="Arial" pitchFamily="127" charset="0"/>
              </a:rPr>
              <a:t> </a:t>
            </a:r>
            <a:r>
              <a:rPr lang="en-US" sz="800" dirty="0" smtClean="0">
                <a:solidFill>
                  <a:srgbClr val="6F6F6F"/>
                </a:solidFill>
                <a:ea typeface="Arial" pitchFamily="127" charset="0"/>
                <a:cs typeface="Arial" pitchFamily="127" charset="0"/>
              </a:rPr>
              <a:t>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 </a:t>
            </a:r>
            <a:br>
              <a:rPr lang="en-US" sz="800" dirty="0">
                <a:solidFill>
                  <a:srgbClr val="6F6F6F"/>
                </a:solidFill>
                <a:ea typeface="Arial" pitchFamily="127" charset="0"/>
                <a:cs typeface="Arial" pitchFamily="127" charset="0"/>
              </a:rPr>
            </a:br>
            <a:r>
              <a:rPr lang="en-US" sz="800" dirty="0">
                <a:solidFill>
                  <a:srgbClr val="6F6F6F"/>
                </a:solidFill>
                <a:ea typeface="Arial" pitchFamily="127" charset="0"/>
                <a:cs typeface="Arial" pitchFamily="127" charset="0"/>
              </a:rPr>
              <a:t>a </a:t>
            </a:r>
            <a:r>
              <a:rPr lang="en-US" sz="800" dirty="0" smtClean="0">
                <a:solidFill>
                  <a:srgbClr val="6F6F6F"/>
                </a:solidFill>
                <a:ea typeface="Arial" pitchFamily="127" charset="0"/>
                <a:cs typeface="Arial" pitchFamily="127" charset="0"/>
              </a:rPr>
              <a:t>professional </a:t>
            </a:r>
            <a:r>
              <a:rPr lang="en-US" sz="800" dirty="0">
                <a:solidFill>
                  <a:srgbClr val="6F6F6F"/>
                </a:solidFill>
                <a:ea typeface="Arial" pitchFamily="127" charset="0"/>
                <a:cs typeface="Arial" pitchFamily="127" charset="0"/>
              </a:rPr>
              <a:t>membership group of the American Hospital Association </a:t>
            </a:r>
          </a:p>
          <a:p>
            <a:r>
              <a:rPr lang="en-US" sz="800" dirty="0">
                <a:solidFill>
                  <a:srgbClr val="6F6F6F"/>
                </a:solidFill>
                <a:ea typeface="Arial" pitchFamily="127" charset="0"/>
                <a:cs typeface="Arial" pitchFamily="127" charset="0"/>
              </a:rPr>
              <a:t>155 N. </a:t>
            </a:r>
            <a:r>
              <a:rPr lang="en-US" sz="800" dirty="0" err="1">
                <a:solidFill>
                  <a:srgbClr val="6F6F6F"/>
                </a:solidFill>
                <a:ea typeface="Arial" pitchFamily="127" charset="0"/>
                <a:cs typeface="Arial" pitchFamily="127" charset="0"/>
              </a:rPr>
              <a:t>Wacker</a:t>
            </a:r>
            <a:r>
              <a:rPr lang="en-US" sz="800" dirty="0">
                <a:solidFill>
                  <a:srgbClr val="6F6F6F"/>
                </a:solidFill>
                <a:ea typeface="Arial" pitchFamily="127" charset="0"/>
                <a:cs typeface="Arial" pitchFamily="127" charset="0"/>
              </a:rPr>
              <a:t> Drive, Suite 400 | Chicago, IL 60606</a:t>
            </a:r>
          </a:p>
          <a:p>
            <a:r>
              <a:rPr lang="en-US" sz="800" dirty="0" err="1">
                <a:solidFill>
                  <a:srgbClr val="6F6F6F"/>
                </a:solidFill>
                <a:ea typeface="Arial" pitchFamily="127" charset="0"/>
                <a:cs typeface="Arial" pitchFamily="127" charset="0"/>
              </a:rPr>
              <a:t>ashe.org</a:t>
            </a:r>
            <a:r>
              <a:rPr lang="en-US" sz="800" dirty="0">
                <a:solidFill>
                  <a:srgbClr val="6F6F6F"/>
                </a:solidFill>
                <a:ea typeface="Arial" pitchFamily="127" charset="0"/>
                <a:cs typeface="Arial" pitchFamily="127" charset="0"/>
              </a:rPr>
              <a:t> | </a:t>
            </a:r>
            <a:r>
              <a:rPr lang="en-US" sz="800" dirty="0" err="1">
                <a:solidFill>
                  <a:srgbClr val="6F6F6F"/>
                </a:solidFill>
                <a:ea typeface="Arial" pitchFamily="127" charset="0"/>
                <a:cs typeface="Arial" pitchFamily="127" charset="0"/>
              </a:rPr>
              <a:t>ashe@aha.org</a:t>
            </a:r>
            <a:r>
              <a:rPr lang="en-US" sz="800" dirty="0">
                <a:solidFill>
                  <a:srgbClr val="6F6F6F"/>
                </a:solidFill>
                <a:ea typeface="Arial" pitchFamily="127" charset="0"/>
                <a:cs typeface="Arial" pitchFamily="127" charset="0"/>
              </a:rPr>
              <a:t> | 312-422-3800</a:t>
            </a:r>
          </a:p>
        </p:txBody>
      </p:sp>
      <p:sp>
        <p:nvSpPr>
          <p:cNvPr id="5" name="Rectangle 4"/>
          <p:cNvSpPr/>
          <p:nvPr userDrawn="1"/>
        </p:nvSpPr>
        <p:spPr>
          <a:xfrm>
            <a:off x="4495800" y="666750"/>
            <a:ext cx="3276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1136" y="640555"/>
            <a:ext cx="2854689" cy="12573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smtClean="0"/>
              <a:t>Header</a:t>
            </a:r>
            <a:endParaRPr lang="en-US" dirty="0"/>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2018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319679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smtClean="0"/>
              <a:t>Header</a:t>
            </a:r>
            <a:endParaRPr lang="en-US" dirty="0"/>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2018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195950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smtClean="0"/>
              <a:t>Header</a:t>
            </a:r>
            <a:endParaRPr lang="en-US" dirty="0"/>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2018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1213923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smtClean="0"/>
              <a:t>Header</a:t>
            </a:r>
            <a:endParaRPr lang="en-US" dirty="0"/>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2018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719803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smtClean="0"/>
              <a:t>Speaker Name</a:t>
            </a:r>
            <a:endParaRPr lang="en-US" dirty="0"/>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smtClean="0"/>
              <a:t>Info</a:t>
            </a:r>
            <a:endParaRPr lang="en-US" dirty="0"/>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a:t>
            </a:r>
            <a:r>
              <a:rPr lang="en-US" sz="800" baseline="0" dirty="0" smtClean="0">
                <a:solidFill>
                  <a:srgbClr val="6F6F6F"/>
                </a:solidFill>
                <a:ea typeface="Arial" pitchFamily="127" charset="0"/>
                <a:cs typeface="Arial" pitchFamily="127" charset="0"/>
              </a:rPr>
              <a:t> </a:t>
            </a:r>
            <a:r>
              <a:rPr lang="en-US" sz="800" dirty="0" smtClean="0">
                <a:solidFill>
                  <a:srgbClr val="6F6F6F"/>
                </a:solidFill>
                <a:ea typeface="Arial" pitchFamily="127" charset="0"/>
                <a:cs typeface="Arial" pitchFamily="127" charset="0"/>
              </a:rPr>
              <a:t>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smtClean="0"/>
              <a:t>Speaker Name</a:t>
            </a:r>
            <a:endParaRPr lang="en-US" dirty="0"/>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smtClean="0"/>
              <a:t>Info</a:t>
            </a:r>
            <a:endParaRPr lang="en-US" dirty="0"/>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a:t>
            </a:r>
            <a:r>
              <a:rPr lang="en-US" sz="800" baseline="0" dirty="0" smtClean="0">
                <a:solidFill>
                  <a:srgbClr val="6F6F6F"/>
                </a:solidFill>
                <a:ea typeface="Arial" pitchFamily="127" charset="0"/>
                <a:cs typeface="Arial" pitchFamily="127" charset="0"/>
              </a:rPr>
              <a:t> </a:t>
            </a:r>
            <a:r>
              <a:rPr lang="en-US" sz="800" dirty="0" smtClean="0">
                <a:solidFill>
                  <a:srgbClr val="6F6F6F"/>
                </a:solidFill>
                <a:ea typeface="Arial" pitchFamily="127" charset="0"/>
                <a:cs typeface="Arial" pitchFamily="127" charset="0"/>
              </a:rPr>
              <a:t>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6" name="TextBox 5"/>
          <p:cNvSpPr txBox="1"/>
          <p:nvPr userDrawn="1"/>
        </p:nvSpPr>
        <p:spPr>
          <a:xfrm>
            <a:off x="2971800" y="3200400"/>
            <a:ext cx="5791200" cy="782638"/>
          </a:xfrm>
          <a:prstGeom prst="rect">
            <a:avLst/>
          </a:prstGeom>
          <a:noFill/>
        </p:spPr>
        <p:txBody>
          <a:bodyPr>
            <a:prstTxWarp prst="textNoShape">
              <a:avLst/>
            </a:prstTxWarp>
          </a:bodyPr>
          <a:lstStyle/>
          <a:p>
            <a:r>
              <a:rPr lang="en-US" sz="1400" dirty="0">
                <a:solidFill>
                  <a:srgbClr val="6F6F6F"/>
                </a:solidFill>
                <a:ea typeface="Arial" pitchFamily="127" charset="0"/>
                <a:cs typeface="Arial" pitchFamily="127" charset="0"/>
              </a:rPr>
              <a:t>©</a:t>
            </a:r>
            <a:r>
              <a:rPr lang="en-US" sz="1400" dirty="0" smtClean="0">
                <a:solidFill>
                  <a:srgbClr val="6F6F6F"/>
                </a:solidFill>
                <a:ea typeface="Arial" pitchFamily="127" charset="0"/>
                <a:cs typeface="Arial" pitchFamily="127" charset="0"/>
              </a:rPr>
              <a:t> 2019 American </a:t>
            </a:r>
            <a:r>
              <a:rPr lang="en-US" sz="1400" dirty="0">
                <a:solidFill>
                  <a:srgbClr val="6F6F6F"/>
                </a:solidFill>
                <a:ea typeface="Arial" pitchFamily="127" charset="0"/>
                <a:cs typeface="Arial" pitchFamily="127" charset="0"/>
              </a:rPr>
              <a:t>Society for </a:t>
            </a:r>
            <a:r>
              <a:rPr lang="en-US" sz="1400" dirty="0" smtClean="0">
                <a:solidFill>
                  <a:srgbClr val="6F6F6F"/>
                </a:solidFill>
                <a:ea typeface="Arial" pitchFamily="127" charset="0"/>
                <a:cs typeface="Arial" pitchFamily="127" charset="0"/>
              </a:rPr>
              <a:t>Health Care </a:t>
            </a:r>
            <a:r>
              <a:rPr lang="en-US" sz="1400" dirty="0">
                <a:solidFill>
                  <a:srgbClr val="6F6F6F"/>
                </a:solidFill>
                <a:ea typeface="Arial" pitchFamily="127" charset="0"/>
                <a:cs typeface="Arial" pitchFamily="127" charset="0"/>
              </a:rPr>
              <a:t>Engineering, </a:t>
            </a:r>
            <a:br>
              <a:rPr lang="en-US" sz="1400" dirty="0">
                <a:solidFill>
                  <a:srgbClr val="6F6F6F"/>
                </a:solidFill>
                <a:ea typeface="Arial" pitchFamily="127" charset="0"/>
                <a:cs typeface="Arial" pitchFamily="127" charset="0"/>
              </a:rPr>
            </a:br>
            <a:r>
              <a:rPr lang="en-US" sz="1400" dirty="0">
                <a:solidFill>
                  <a:srgbClr val="6F6F6F"/>
                </a:solidFill>
                <a:ea typeface="Arial" pitchFamily="127" charset="0"/>
                <a:cs typeface="Arial" pitchFamily="127" charset="0"/>
              </a:rPr>
              <a:t>a </a:t>
            </a:r>
            <a:r>
              <a:rPr lang="en-US" sz="1400" dirty="0" smtClean="0">
                <a:solidFill>
                  <a:srgbClr val="6F6F6F"/>
                </a:solidFill>
                <a:ea typeface="Arial" pitchFamily="127" charset="0"/>
                <a:cs typeface="Arial" pitchFamily="127" charset="0"/>
              </a:rPr>
              <a:t>professional </a:t>
            </a:r>
            <a:r>
              <a:rPr lang="en-US" sz="1400" dirty="0">
                <a:solidFill>
                  <a:srgbClr val="6F6F6F"/>
                </a:solidFill>
                <a:ea typeface="Arial" pitchFamily="127" charset="0"/>
                <a:cs typeface="Arial" pitchFamily="127" charset="0"/>
              </a:rPr>
              <a:t>membership group of the American Hospital Association </a:t>
            </a:r>
          </a:p>
          <a:p>
            <a:r>
              <a:rPr lang="en-US" sz="1400" dirty="0">
                <a:solidFill>
                  <a:srgbClr val="6F6F6F"/>
                </a:solidFill>
                <a:ea typeface="Arial" pitchFamily="127" charset="0"/>
                <a:cs typeface="Arial" pitchFamily="127" charset="0"/>
              </a:rPr>
              <a:t>155 N. </a:t>
            </a:r>
            <a:r>
              <a:rPr lang="en-US" sz="1400" dirty="0" err="1">
                <a:solidFill>
                  <a:srgbClr val="6F6F6F"/>
                </a:solidFill>
                <a:ea typeface="Arial" pitchFamily="127" charset="0"/>
                <a:cs typeface="Arial" pitchFamily="127" charset="0"/>
              </a:rPr>
              <a:t>Wacker</a:t>
            </a:r>
            <a:r>
              <a:rPr lang="en-US" sz="1400" dirty="0">
                <a:solidFill>
                  <a:srgbClr val="6F6F6F"/>
                </a:solidFill>
                <a:ea typeface="Arial" pitchFamily="127" charset="0"/>
                <a:cs typeface="Arial" pitchFamily="127" charset="0"/>
              </a:rPr>
              <a:t> Drive, Suite 400 | Chicago, IL 60606</a:t>
            </a:r>
          </a:p>
          <a:p>
            <a:r>
              <a:rPr lang="en-US" sz="1400" dirty="0" err="1">
                <a:solidFill>
                  <a:srgbClr val="6F6F6F"/>
                </a:solidFill>
                <a:ea typeface="Arial" pitchFamily="127" charset="0"/>
                <a:cs typeface="Arial" pitchFamily="127" charset="0"/>
              </a:rPr>
              <a:t>ashe.org</a:t>
            </a:r>
            <a:r>
              <a:rPr lang="en-US" sz="1400" dirty="0">
                <a:solidFill>
                  <a:srgbClr val="6F6F6F"/>
                </a:solidFill>
                <a:ea typeface="Arial" pitchFamily="127" charset="0"/>
                <a:cs typeface="Arial" pitchFamily="127" charset="0"/>
              </a:rPr>
              <a:t> | </a:t>
            </a:r>
            <a:r>
              <a:rPr lang="en-US" sz="1400" dirty="0" err="1">
                <a:solidFill>
                  <a:srgbClr val="6F6F6F"/>
                </a:solidFill>
                <a:ea typeface="Arial" pitchFamily="127" charset="0"/>
                <a:cs typeface="Arial" pitchFamily="127" charset="0"/>
              </a:rPr>
              <a:t>ashe@aha.org</a:t>
            </a:r>
            <a:r>
              <a:rPr lang="en-US" sz="1400" dirty="0">
                <a:solidFill>
                  <a:srgbClr val="6F6F6F"/>
                </a:solidFill>
                <a:ea typeface="Arial" pitchFamily="127" charset="0"/>
                <a:cs typeface="Arial" pitchFamily="127" charset="0"/>
              </a:rPr>
              <a:t> | 312-422-3800</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smtClean="0"/>
              <a:t>Speaker Name</a:t>
            </a:r>
            <a:endParaRPr lang="en-US" dirty="0"/>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smtClean="0"/>
              <a:t>Info</a:t>
            </a:r>
            <a:endParaRPr lang="en-US" dirty="0"/>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a:t>
            </a:r>
            <a:r>
              <a:rPr lang="en-US" sz="800" baseline="0" dirty="0" smtClean="0">
                <a:solidFill>
                  <a:srgbClr val="6F6F6F"/>
                </a:solidFill>
                <a:ea typeface="Arial" pitchFamily="127" charset="0"/>
                <a:cs typeface="Arial" pitchFamily="127" charset="0"/>
              </a:rPr>
              <a:t> C</a:t>
            </a:r>
            <a:r>
              <a:rPr lang="en-US" sz="800" dirty="0" smtClean="0">
                <a:solidFill>
                  <a:srgbClr val="6F6F6F"/>
                </a:solidFill>
                <a:ea typeface="Arial" pitchFamily="127" charset="0"/>
                <a:cs typeface="Arial" pitchFamily="127" charset="0"/>
              </a:rPr>
              <a:t>are </a:t>
            </a:r>
            <a:r>
              <a:rPr lang="en-US" sz="800" dirty="0">
                <a:solidFill>
                  <a:srgbClr val="6F6F6F"/>
                </a:solidFill>
                <a:ea typeface="Arial" pitchFamily="127" charset="0"/>
                <a:cs typeface="Arial" pitchFamily="127" charset="0"/>
              </a:rPr>
              <a:t>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extLst>
      <p:ext uri="{BB962C8B-B14F-4D97-AF65-F5344CB8AC3E}">
        <p14:creationId xmlns:p14="http://schemas.microsoft.com/office/powerpoint/2010/main" val="1533060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6" name="TextBox 5"/>
          <p:cNvSpPr txBox="1"/>
          <p:nvPr userDrawn="1"/>
        </p:nvSpPr>
        <p:spPr>
          <a:xfrm>
            <a:off x="2971800" y="3200400"/>
            <a:ext cx="5791200" cy="782638"/>
          </a:xfrm>
          <a:prstGeom prst="rect">
            <a:avLst/>
          </a:prstGeom>
          <a:noFill/>
        </p:spPr>
        <p:txBody>
          <a:bodyPr>
            <a:prstTxWarp prst="textNoShape">
              <a:avLst/>
            </a:prstTxWarp>
          </a:bodyPr>
          <a:lstStyle/>
          <a:p>
            <a:r>
              <a:rPr lang="en-US" sz="1400" dirty="0">
                <a:solidFill>
                  <a:srgbClr val="6F6F6F"/>
                </a:solidFill>
                <a:ea typeface="Arial" pitchFamily="127" charset="0"/>
                <a:cs typeface="Arial" pitchFamily="127" charset="0"/>
              </a:rPr>
              <a:t>©</a:t>
            </a:r>
            <a:r>
              <a:rPr lang="en-US" sz="1400" dirty="0" smtClean="0">
                <a:solidFill>
                  <a:srgbClr val="6F6F6F"/>
                </a:solidFill>
                <a:ea typeface="Arial" pitchFamily="127" charset="0"/>
                <a:cs typeface="Arial" pitchFamily="127" charset="0"/>
              </a:rPr>
              <a:t> 2019 American </a:t>
            </a:r>
            <a:r>
              <a:rPr lang="en-US" sz="1400" dirty="0">
                <a:solidFill>
                  <a:srgbClr val="6F6F6F"/>
                </a:solidFill>
                <a:ea typeface="Arial" pitchFamily="127" charset="0"/>
                <a:cs typeface="Arial" pitchFamily="127" charset="0"/>
              </a:rPr>
              <a:t>Society for </a:t>
            </a:r>
            <a:r>
              <a:rPr lang="en-US" sz="1400" dirty="0" smtClean="0">
                <a:solidFill>
                  <a:srgbClr val="6F6F6F"/>
                </a:solidFill>
                <a:ea typeface="Arial" pitchFamily="127" charset="0"/>
                <a:cs typeface="Arial" pitchFamily="127" charset="0"/>
              </a:rPr>
              <a:t>Health</a:t>
            </a:r>
            <a:r>
              <a:rPr lang="en-US" sz="1400" baseline="0" dirty="0" smtClean="0">
                <a:solidFill>
                  <a:srgbClr val="6F6F6F"/>
                </a:solidFill>
                <a:ea typeface="Arial" pitchFamily="127" charset="0"/>
                <a:cs typeface="Arial" pitchFamily="127" charset="0"/>
              </a:rPr>
              <a:t> C</a:t>
            </a:r>
            <a:r>
              <a:rPr lang="en-US" sz="1400" dirty="0" smtClean="0">
                <a:solidFill>
                  <a:srgbClr val="6F6F6F"/>
                </a:solidFill>
                <a:ea typeface="Arial" pitchFamily="127" charset="0"/>
                <a:cs typeface="Arial" pitchFamily="127" charset="0"/>
              </a:rPr>
              <a:t>are </a:t>
            </a:r>
            <a:r>
              <a:rPr lang="en-US" sz="1400" dirty="0">
                <a:solidFill>
                  <a:srgbClr val="6F6F6F"/>
                </a:solidFill>
                <a:ea typeface="Arial" pitchFamily="127" charset="0"/>
                <a:cs typeface="Arial" pitchFamily="127" charset="0"/>
              </a:rPr>
              <a:t>Engineering, </a:t>
            </a:r>
            <a:br>
              <a:rPr lang="en-US" sz="1400" dirty="0">
                <a:solidFill>
                  <a:srgbClr val="6F6F6F"/>
                </a:solidFill>
                <a:ea typeface="Arial" pitchFamily="127" charset="0"/>
                <a:cs typeface="Arial" pitchFamily="127" charset="0"/>
              </a:rPr>
            </a:br>
            <a:r>
              <a:rPr lang="en-US" sz="1400" dirty="0">
                <a:solidFill>
                  <a:srgbClr val="6F6F6F"/>
                </a:solidFill>
                <a:ea typeface="Arial" pitchFamily="127" charset="0"/>
                <a:cs typeface="Arial" pitchFamily="127" charset="0"/>
              </a:rPr>
              <a:t>a </a:t>
            </a:r>
            <a:r>
              <a:rPr lang="en-US" sz="1400" dirty="0" smtClean="0">
                <a:solidFill>
                  <a:srgbClr val="6F6F6F"/>
                </a:solidFill>
                <a:ea typeface="Arial" pitchFamily="127" charset="0"/>
                <a:cs typeface="Arial" pitchFamily="127" charset="0"/>
              </a:rPr>
              <a:t>professional </a:t>
            </a:r>
            <a:r>
              <a:rPr lang="en-US" sz="1400" dirty="0">
                <a:solidFill>
                  <a:srgbClr val="6F6F6F"/>
                </a:solidFill>
                <a:ea typeface="Arial" pitchFamily="127" charset="0"/>
                <a:cs typeface="Arial" pitchFamily="127" charset="0"/>
              </a:rPr>
              <a:t>membership group of the American Hospital Association </a:t>
            </a:r>
          </a:p>
          <a:p>
            <a:r>
              <a:rPr lang="en-US" sz="1400" dirty="0">
                <a:solidFill>
                  <a:srgbClr val="6F6F6F"/>
                </a:solidFill>
                <a:ea typeface="Arial" pitchFamily="127" charset="0"/>
                <a:cs typeface="Arial" pitchFamily="127" charset="0"/>
              </a:rPr>
              <a:t>155 N. </a:t>
            </a:r>
            <a:r>
              <a:rPr lang="en-US" sz="1400" dirty="0" err="1">
                <a:solidFill>
                  <a:srgbClr val="6F6F6F"/>
                </a:solidFill>
                <a:ea typeface="Arial" pitchFamily="127" charset="0"/>
                <a:cs typeface="Arial" pitchFamily="127" charset="0"/>
              </a:rPr>
              <a:t>Wacker</a:t>
            </a:r>
            <a:r>
              <a:rPr lang="en-US" sz="1400" dirty="0">
                <a:solidFill>
                  <a:srgbClr val="6F6F6F"/>
                </a:solidFill>
                <a:ea typeface="Arial" pitchFamily="127" charset="0"/>
                <a:cs typeface="Arial" pitchFamily="127" charset="0"/>
              </a:rPr>
              <a:t> Drive, Suite 400 | Chicago, IL 60606</a:t>
            </a:r>
          </a:p>
          <a:p>
            <a:r>
              <a:rPr lang="en-US" sz="1400" dirty="0" err="1">
                <a:solidFill>
                  <a:srgbClr val="6F6F6F"/>
                </a:solidFill>
                <a:ea typeface="Arial" pitchFamily="127" charset="0"/>
                <a:cs typeface="Arial" pitchFamily="127" charset="0"/>
              </a:rPr>
              <a:t>ashe.org</a:t>
            </a:r>
            <a:r>
              <a:rPr lang="en-US" sz="1400" dirty="0">
                <a:solidFill>
                  <a:srgbClr val="6F6F6F"/>
                </a:solidFill>
                <a:ea typeface="Arial" pitchFamily="127" charset="0"/>
                <a:cs typeface="Arial" pitchFamily="127" charset="0"/>
              </a:rPr>
              <a:t> | </a:t>
            </a:r>
            <a:r>
              <a:rPr lang="en-US" sz="1400" dirty="0" err="1">
                <a:solidFill>
                  <a:srgbClr val="6F6F6F"/>
                </a:solidFill>
                <a:ea typeface="Arial" pitchFamily="127" charset="0"/>
                <a:cs typeface="Arial" pitchFamily="127" charset="0"/>
              </a:rPr>
              <a:t>ashe@aha.org</a:t>
            </a:r>
            <a:r>
              <a:rPr lang="en-US" sz="1400" dirty="0">
                <a:solidFill>
                  <a:srgbClr val="6F6F6F"/>
                </a:solidFill>
                <a:ea typeface="Arial" pitchFamily="127" charset="0"/>
                <a:cs typeface="Arial" pitchFamily="127" charset="0"/>
              </a:rPr>
              <a:t> | 312-422-3800</a:t>
            </a:r>
          </a:p>
        </p:txBody>
      </p:sp>
    </p:spTree>
    <p:extLst>
      <p:ext uri="{BB962C8B-B14F-4D97-AF65-F5344CB8AC3E}">
        <p14:creationId xmlns:p14="http://schemas.microsoft.com/office/powerpoint/2010/main" val="31078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smtClean="0"/>
              <a:t>Divider Slide</a:t>
            </a:r>
            <a:endParaRPr lang="en-US" dirty="0"/>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prstClr val="white"/>
                </a:solidFill>
                <a:ea typeface="Arial" pitchFamily="127" charset="0"/>
                <a:cs typeface="Arial" pitchFamily="127" charset="0"/>
              </a:rPr>
              <a:t>©</a:t>
            </a:r>
            <a:r>
              <a:rPr lang="en-US" sz="800" dirty="0" smtClean="0">
                <a:solidFill>
                  <a:prstClr val="white"/>
                </a:solidFill>
                <a:ea typeface="Arial" pitchFamily="127" charset="0"/>
                <a:cs typeface="Arial" pitchFamily="127" charset="0"/>
              </a:rPr>
              <a:t> 2019 American </a:t>
            </a:r>
            <a:r>
              <a:rPr lang="en-US" sz="800" dirty="0">
                <a:solidFill>
                  <a:prstClr val="white"/>
                </a:solidFill>
                <a:ea typeface="Arial" pitchFamily="127" charset="0"/>
                <a:cs typeface="Arial" pitchFamily="127" charset="0"/>
              </a:rPr>
              <a:t>Society for </a:t>
            </a:r>
            <a:r>
              <a:rPr lang="en-US" sz="800" dirty="0" smtClean="0">
                <a:solidFill>
                  <a:prstClr val="white"/>
                </a:solidFill>
                <a:ea typeface="Arial" pitchFamily="127" charset="0"/>
                <a:cs typeface="Arial" pitchFamily="127" charset="0"/>
              </a:rPr>
              <a:t>Health Care </a:t>
            </a:r>
            <a:r>
              <a:rPr lang="en-US" sz="800" dirty="0">
                <a:solidFill>
                  <a:prstClr val="white"/>
                </a:solidFill>
                <a:ea typeface="Arial" pitchFamily="127" charset="0"/>
                <a:cs typeface="Arial" pitchFamily="127" charset="0"/>
              </a:rPr>
              <a:t>Engineering</a:t>
            </a:r>
          </a:p>
        </p:txBody>
      </p:sp>
    </p:spTree>
    <p:extLst>
      <p:ext uri="{BB962C8B-B14F-4D97-AF65-F5344CB8AC3E}">
        <p14:creationId xmlns:p14="http://schemas.microsoft.com/office/powerpoint/2010/main" val="415642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smtClean="0"/>
              <a:t>Speaker Name</a:t>
            </a:r>
            <a:endParaRPr lang="en-US" dirty="0"/>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smtClean="0"/>
              <a:t>Info</a:t>
            </a:r>
            <a:endParaRPr lang="en-US" dirty="0"/>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a:t>
            </a:r>
            <a:r>
              <a:rPr lang="en-US" sz="800" baseline="0" dirty="0" smtClean="0">
                <a:solidFill>
                  <a:srgbClr val="6F6F6F"/>
                </a:solidFill>
                <a:ea typeface="Arial" pitchFamily="127" charset="0"/>
                <a:cs typeface="Arial" pitchFamily="127" charset="0"/>
              </a:rPr>
              <a:t> C</a:t>
            </a:r>
            <a:r>
              <a:rPr lang="en-US" sz="800" dirty="0" smtClean="0">
                <a:solidFill>
                  <a:srgbClr val="6F6F6F"/>
                </a:solidFill>
                <a:ea typeface="Arial" pitchFamily="127" charset="0"/>
                <a:cs typeface="Arial" pitchFamily="127" charset="0"/>
              </a:rPr>
              <a:t>are </a:t>
            </a:r>
            <a:r>
              <a:rPr lang="en-US" sz="800" dirty="0">
                <a:solidFill>
                  <a:srgbClr val="6F6F6F"/>
                </a:solidFill>
                <a:ea typeface="Arial" pitchFamily="127" charset="0"/>
                <a:cs typeface="Arial" pitchFamily="127" charset="0"/>
              </a:rPr>
              <a:t>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extLst>
      <p:ext uri="{BB962C8B-B14F-4D97-AF65-F5344CB8AC3E}">
        <p14:creationId xmlns:p14="http://schemas.microsoft.com/office/powerpoint/2010/main" val="153306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smtClean="0"/>
              <a:t>Divider Slide</a:t>
            </a:r>
            <a:endParaRPr lang="en-US" dirty="0"/>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prstClr val="white"/>
                </a:solidFill>
                <a:ea typeface="Arial" pitchFamily="127" charset="0"/>
                <a:cs typeface="Arial" pitchFamily="127" charset="0"/>
              </a:rPr>
              <a:t>©</a:t>
            </a:r>
            <a:r>
              <a:rPr lang="en-US" sz="800" dirty="0" smtClean="0">
                <a:solidFill>
                  <a:prstClr val="white"/>
                </a:solidFill>
                <a:ea typeface="Arial" pitchFamily="127" charset="0"/>
                <a:cs typeface="Arial" pitchFamily="127" charset="0"/>
              </a:rPr>
              <a:t> 2019 American </a:t>
            </a:r>
            <a:r>
              <a:rPr lang="en-US" sz="800" dirty="0">
                <a:solidFill>
                  <a:prstClr val="white"/>
                </a:solidFill>
                <a:ea typeface="Arial" pitchFamily="127" charset="0"/>
                <a:cs typeface="Arial" pitchFamily="127" charset="0"/>
              </a:rPr>
              <a:t>Society for </a:t>
            </a:r>
            <a:r>
              <a:rPr lang="en-US" sz="800" dirty="0" smtClean="0">
                <a:solidFill>
                  <a:prstClr val="white"/>
                </a:solidFill>
                <a:ea typeface="Arial" pitchFamily="127" charset="0"/>
                <a:cs typeface="Arial" pitchFamily="127" charset="0"/>
              </a:rPr>
              <a:t>Health Care </a:t>
            </a:r>
            <a:r>
              <a:rPr lang="en-US" sz="800" dirty="0">
                <a:solidFill>
                  <a:prstClr val="white"/>
                </a:solidFill>
                <a:ea typeface="Arial" pitchFamily="127" charset="0"/>
                <a:cs typeface="Arial" pitchFamily="127" charset="0"/>
              </a:rPr>
              <a:t>Engineering</a:t>
            </a:r>
          </a:p>
        </p:txBody>
      </p:sp>
    </p:spTree>
    <p:extLst>
      <p:ext uri="{BB962C8B-B14F-4D97-AF65-F5344CB8AC3E}">
        <p14:creationId xmlns:p14="http://schemas.microsoft.com/office/powerpoint/2010/main" val="775897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smtClean="0"/>
              <a:t>Divider Slide</a:t>
            </a:r>
            <a:endParaRPr lang="en-US" dirty="0"/>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prstClr val="white"/>
                </a:solidFill>
                <a:ea typeface="Arial" pitchFamily="127" charset="0"/>
                <a:cs typeface="Arial" pitchFamily="127" charset="0"/>
              </a:rPr>
              <a:t>©</a:t>
            </a:r>
            <a:r>
              <a:rPr lang="en-US" sz="800" dirty="0" smtClean="0">
                <a:solidFill>
                  <a:prstClr val="white"/>
                </a:solidFill>
                <a:ea typeface="Arial" pitchFamily="127" charset="0"/>
                <a:cs typeface="Arial" pitchFamily="127" charset="0"/>
              </a:rPr>
              <a:t> 2019 American </a:t>
            </a:r>
            <a:r>
              <a:rPr lang="en-US" sz="800" dirty="0">
                <a:solidFill>
                  <a:prstClr val="white"/>
                </a:solidFill>
                <a:ea typeface="Arial" pitchFamily="127" charset="0"/>
                <a:cs typeface="Arial" pitchFamily="127" charset="0"/>
              </a:rPr>
              <a:t>Society for </a:t>
            </a:r>
            <a:r>
              <a:rPr lang="en-US" sz="800" dirty="0" smtClean="0">
                <a:solidFill>
                  <a:prstClr val="white"/>
                </a:solidFill>
                <a:ea typeface="Arial" pitchFamily="127" charset="0"/>
                <a:cs typeface="Arial" pitchFamily="127" charset="0"/>
              </a:rPr>
              <a:t>Health Care </a:t>
            </a:r>
            <a:r>
              <a:rPr lang="en-US" sz="800" dirty="0">
                <a:solidFill>
                  <a:prstClr val="white"/>
                </a:solidFill>
                <a:ea typeface="Arial" pitchFamily="127" charset="0"/>
                <a:cs typeface="Arial" pitchFamily="127" charset="0"/>
              </a:rPr>
              <a:t>Engineering</a:t>
            </a:r>
          </a:p>
        </p:txBody>
      </p:sp>
    </p:spTree>
    <p:extLst>
      <p:ext uri="{BB962C8B-B14F-4D97-AF65-F5344CB8AC3E}">
        <p14:creationId xmlns:p14="http://schemas.microsoft.com/office/powerpoint/2010/main" val="265901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smtClean="0"/>
              <a:t>Divider Slide</a:t>
            </a:r>
            <a:endParaRPr lang="en-US" dirty="0"/>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schemeClr val="bg1"/>
                </a:solidFill>
                <a:ea typeface="Arial" pitchFamily="127" charset="0"/>
                <a:cs typeface="Arial" pitchFamily="127" charset="0"/>
              </a:rPr>
              <a:t>©</a:t>
            </a:r>
            <a:r>
              <a:rPr lang="en-US" sz="800" dirty="0" smtClean="0">
                <a:solidFill>
                  <a:schemeClr val="bg1"/>
                </a:solidFill>
                <a:ea typeface="Arial" pitchFamily="127" charset="0"/>
                <a:cs typeface="Arial" pitchFamily="127" charset="0"/>
              </a:rPr>
              <a:t> 2019 American </a:t>
            </a:r>
            <a:r>
              <a:rPr lang="en-US" sz="800" dirty="0">
                <a:solidFill>
                  <a:schemeClr val="bg1"/>
                </a:solidFill>
                <a:ea typeface="Arial" pitchFamily="127" charset="0"/>
                <a:cs typeface="Arial" pitchFamily="127" charset="0"/>
              </a:rPr>
              <a:t>Society for </a:t>
            </a:r>
            <a:r>
              <a:rPr lang="en-US" sz="800" dirty="0" smtClean="0">
                <a:solidFill>
                  <a:schemeClr val="bg1"/>
                </a:solidFill>
                <a:ea typeface="Arial" pitchFamily="127" charset="0"/>
                <a:cs typeface="Arial" pitchFamily="127" charset="0"/>
              </a:rPr>
              <a:t>Health Care </a:t>
            </a:r>
            <a:r>
              <a:rPr lang="en-US" sz="800" dirty="0">
                <a:solidFill>
                  <a:schemeClr val="bg1"/>
                </a:solidFill>
                <a:ea typeface="Arial" pitchFamily="127" charset="0"/>
                <a:cs typeface="Arial" pitchFamily="127" charset="0"/>
              </a:rPr>
              <a:t>Engineering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smtClean="0"/>
              <a:t>Header</a:t>
            </a:r>
            <a:endParaRPr lang="en-US" dirty="0"/>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a:t>
            </a:r>
            <a:r>
              <a:rPr lang="en-US" sz="800" baseline="0" dirty="0" smtClean="0">
                <a:solidFill>
                  <a:srgbClr val="6F6F6F"/>
                </a:solidFill>
                <a:ea typeface="Arial" pitchFamily="127" charset="0"/>
                <a:cs typeface="Arial" pitchFamily="127" charset="0"/>
              </a:rPr>
              <a:t> C</a:t>
            </a:r>
            <a:r>
              <a:rPr lang="en-US" sz="800" dirty="0" smtClean="0">
                <a:solidFill>
                  <a:srgbClr val="6F6F6F"/>
                </a:solidFill>
                <a:ea typeface="Arial" pitchFamily="127" charset="0"/>
                <a:cs typeface="Arial" pitchFamily="127" charset="0"/>
              </a:rPr>
              <a:t>are </a:t>
            </a:r>
            <a:r>
              <a:rPr lang="en-US" sz="800" dirty="0">
                <a:solidFill>
                  <a:srgbClr val="6F6F6F"/>
                </a:solidFill>
                <a:ea typeface="Arial" pitchFamily="127" charset="0"/>
                <a:cs typeface="Arial" pitchFamily="127" charset="0"/>
              </a:rPr>
              <a:t>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smtClean="0"/>
              <a:t>Speaker Name</a:t>
            </a:r>
            <a:endParaRPr lang="en-US" dirty="0"/>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smtClean="0"/>
              <a:t>Info</a:t>
            </a:r>
            <a:endParaRPr lang="en-US" dirty="0"/>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a:t>
            </a:r>
            <a:r>
              <a:rPr lang="en-US" sz="800" baseline="0" dirty="0" smtClean="0">
                <a:solidFill>
                  <a:srgbClr val="6F6F6F"/>
                </a:solidFill>
                <a:ea typeface="Arial" pitchFamily="127" charset="0"/>
                <a:cs typeface="Arial" pitchFamily="127" charset="0"/>
              </a:rPr>
              <a:t> C</a:t>
            </a:r>
            <a:r>
              <a:rPr lang="en-US" sz="800" dirty="0" smtClean="0">
                <a:solidFill>
                  <a:srgbClr val="6F6F6F"/>
                </a:solidFill>
                <a:ea typeface="Arial" pitchFamily="127" charset="0"/>
                <a:cs typeface="Arial" pitchFamily="127" charset="0"/>
              </a:rPr>
              <a:t>are </a:t>
            </a:r>
            <a:r>
              <a:rPr lang="en-US" sz="800" dirty="0">
                <a:solidFill>
                  <a:srgbClr val="6F6F6F"/>
                </a:solidFill>
                <a:ea typeface="Arial" pitchFamily="127" charset="0"/>
                <a:cs typeface="Arial" pitchFamily="127" charset="0"/>
              </a:rPr>
              <a:t>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extLst>
      <p:ext uri="{BB962C8B-B14F-4D97-AF65-F5344CB8AC3E}">
        <p14:creationId xmlns:p14="http://schemas.microsoft.com/office/powerpoint/2010/main" val="153306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smtClean="0"/>
              <a:t>Header</a:t>
            </a:r>
            <a:endParaRPr lang="en-US" dirty="0"/>
          </a:p>
        </p:txBody>
      </p:sp>
      <p:sp>
        <p:nvSpPr>
          <p:cNvPr id="4" name="TextBox 3"/>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2019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a:t>
            </a:r>
            <a:r>
              <a:rPr lang="en-US" sz="800" baseline="0" dirty="0" smtClean="0">
                <a:solidFill>
                  <a:srgbClr val="6F6F6F"/>
                </a:solidFill>
                <a:ea typeface="Arial" pitchFamily="127" charset="0"/>
                <a:cs typeface="Arial" pitchFamily="127" charset="0"/>
              </a:rPr>
              <a:t> C</a:t>
            </a:r>
            <a:r>
              <a:rPr lang="en-US" sz="800" dirty="0" smtClean="0">
                <a:solidFill>
                  <a:srgbClr val="6F6F6F"/>
                </a:solidFill>
                <a:ea typeface="Arial" pitchFamily="127" charset="0"/>
                <a:cs typeface="Arial" pitchFamily="127" charset="0"/>
              </a:rPr>
              <a:t>are </a:t>
            </a:r>
            <a:r>
              <a:rPr lang="en-US" sz="800" dirty="0">
                <a:solidFill>
                  <a:srgbClr val="6F6F6F"/>
                </a:solidFill>
                <a:ea typeface="Arial" pitchFamily="127" charset="0"/>
                <a:cs typeface="Arial" pitchFamily="127" charset="0"/>
              </a:rPr>
              <a:t>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smtClean="0"/>
              <a:t>Divider Slide</a:t>
            </a:r>
            <a:endParaRPr lang="en-US" dirty="0"/>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schemeClr val="bg1"/>
                </a:solidFill>
                <a:ea typeface="Arial" pitchFamily="127" charset="0"/>
                <a:cs typeface="Arial" pitchFamily="127" charset="0"/>
              </a:rPr>
              <a:t>© </a:t>
            </a:r>
            <a:r>
              <a:rPr lang="en-US" sz="800" dirty="0" smtClean="0">
                <a:solidFill>
                  <a:schemeClr val="bg1"/>
                </a:solidFill>
                <a:ea typeface="Arial" pitchFamily="127" charset="0"/>
                <a:cs typeface="Arial" pitchFamily="127" charset="0"/>
              </a:rPr>
              <a:t>2019 </a:t>
            </a:r>
            <a:r>
              <a:rPr lang="en-US" sz="800" dirty="0">
                <a:solidFill>
                  <a:schemeClr val="bg1"/>
                </a:solidFill>
                <a:ea typeface="Arial" pitchFamily="127" charset="0"/>
                <a:cs typeface="Arial" pitchFamily="127" charset="0"/>
              </a:rPr>
              <a:t>American Society for </a:t>
            </a:r>
            <a:r>
              <a:rPr lang="en-US" sz="800" dirty="0" smtClean="0">
                <a:solidFill>
                  <a:schemeClr val="bg1"/>
                </a:solidFill>
                <a:ea typeface="Arial" pitchFamily="127" charset="0"/>
                <a:cs typeface="Arial" pitchFamily="127" charset="0"/>
              </a:rPr>
              <a:t>Health Care </a:t>
            </a:r>
            <a:r>
              <a:rPr lang="en-US" sz="800" dirty="0">
                <a:solidFill>
                  <a:schemeClr val="bg1"/>
                </a:solidFill>
                <a:ea typeface="Arial" pitchFamily="127" charset="0"/>
                <a:cs typeface="Arial" pitchFamily="127" charset="0"/>
              </a:rPr>
              <a:t>Engineering</a:t>
            </a:r>
          </a:p>
        </p:txBody>
      </p:sp>
    </p:spTree>
    <p:extLst>
      <p:ext uri="{BB962C8B-B14F-4D97-AF65-F5344CB8AC3E}">
        <p14:creationId xmlns:p14="http://schemas.microsoft.com/office/powerpoint/2010/main" val="161396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smtClean="0"/>
              <a:t>Divider Slide</a:t>
            </a:r>
            <a:endParaRPr lang="en-US" dirty="0"/>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schemeClr val="bg1"/>
                </a:solidFill>
                <a:ea typeface="Arial" pitchFamily="127" charset="0"/>
                <a:cs typeface="Arial" pitchFamily="127" charset="0"/>
              </a:rPr>
              <a:t>©</a:t>
            </a:r>
            <a:r>
              <a:rPr lang="en-US" sz="800" dirty="0" smtClean="0">
                <a:solidFill>
                  <a:schemeClr val="bg1"/>
                </a:solidFill>
                <a:ea typeface="Arial" pitchFamily="127" charset="0"/>
                <a:cs typeface="Arial" pitchFamily="127" charset="0"/>
              </a:rPr>
              <a:t> 2019 American </a:t>
            </a:r>
            <a:r>
              <a:rPr lang="en-US" sz="800" dirty="0">
                <a:solidFill>
                  <a:schemeClr val="bg1"/>
                </a:solidFill>
                <a:ea typeface="Arial" pitchFamily="127" charset="0"/>
                <a:cs typeface="Arial" pitchFamily="127" charset="0"/>
              </a:rPr>
              <a:t>Society for </a:t>
            </a:r>
            <a:r>
              <a:rPr lang="en-US" sz="800" dirty="0" smtClean="0">
                <a:solidFill>
                  <a:schemeClr val="bg1"/>
                </a:solidFill>
                <a:ea typeface="Arial" pitchFamily="127" charset="0"/>
                <a:cs typeface="Arial" pitchFamily="127" charset="0"/>
              </a:rPr>
              <a:t>Health Care </a:t>
            </a:r>
            <a:r>
              <a:rPr lang="en-US" sz="800" dirty="0">
                <a:solidFill>
                  <a:schemeClr val="bg1"/>
                </a:solidFill>
                <a:ea typeface="Arial" pitchFamily="127" charset="0"/>
                <a:cs typeface="Arial" pitchFamily="127" charset="0"/>
              </a:rPr>
              <a:t>Engineering</a:t>
            </a:r>
          </a:p>
        </p:txBody>
      </p:sp>
    </p:spTree>
    <p:extLst>
      <p:ext uri="{BB962C8B-B14F-4D97-AF65-F5344CB8AC3E}">
        <p14:creationId xmlns:p14="http://schemas.microsoft.com/office/powerpoint/2010/main" val="250808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smtClean="0"/>
              <a:t>Header</a:t>
            </a:r>
            <a:endParaRPr lang="en-US" dirty="0"/>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a:t>
            </a:r>
            <a:r>
              <a:rPr lang="en-US" sz="800" dirty="0" smtClean="0">
                <a:solidFill>
                  <a:srgbClr val="6F6F6F"/>
                </a:solidFill>
                <a:ea typeface="Arial" pitchFamily="127" charset="0"/>
                <a:cs typeface="Arial" pitchFamily="127" charset="0"/>
              </a:rPr>
              <a:t> 2018 American </a:t>
            </a:r>
            <a:r>
              <a:rPr lang="en-US" sz="800" dirty="0">
                <a:solidFill>
                  <a:srgbClr val="6F6F6F"/>
                </a:solidFill>
                <a:ea typeface="Arial" pitchFamily="127" charset="0"/>
                <a:cs typeface="Arial" pitchFamily="127" charset="0"/>
              </a:rPr>
              <a:t>Society for </a:t>
            </a:r>
            <a:r>
              <a:rPr lang="en-US" sz="800" dirty="0" smtClean="0">
                <a:solidFill>
                  <a:srgbClr val="6F6F6F"/>
                </a:solidFill>
                <a:ea typeface="Arial" pitchFamily="127" charset="0"/>
                <a:cs typeface="Arial" pitchFamily="127" charset="0"/>
              </a:rPr>
              <a:t>Health Care </a:t>
            </a:r>
            <a:r>
              <a:rPr lang="en-US" sz="800" dirty="0">
                <a:solidFill>
                  <a:srgbClr val="6F6F6F"/>
                </a:solidFill>
                <a:ea typeface="Arial" pitchFamily="127" charset="0"/>
                <a:cs typeface="Arial" pitchFamily="127" charset="0"/>
              </a:rPr>
              <a:t>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Tree>
    <p:extLst>
      <p:ext uri="{BB962C8B-B14F-4D97-AF65-F5344CB8AC3E}">
        <p14:creationId xmlns:p14="http://schemas.microsoft.com/office/powerpoint/2010/main" val="775917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jpeg"/><Relationship Id="rId4" Type="http://schemas.openxmlformats.org/officeDocument/2006/relationships/slideLayout" Target="../slideLayouts/slideLayout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16.xml"/><Relationship Id="rId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9.xml"/><Relationship Id="rId1" Type="http://schemas.openxmlformats.org/officeDocument/2006/relationships/slideLayout" Target="../slideLayouts/slideLayout18.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7" descr="ASHE_PPTtemplate_ASHEonlyversion_Final_16-9_Cover"/>
          <p:cNvPicPr>
            <a:picLocks noChangeAspect="1" noChangeArrowheads="1"/>
          </p:cNvPicPr>
          <p:nvPr/>
        </p:nvPicPr>
        <p:blipFill>
          <a:blip r:embed="rId4"/>
          <a:srcRect/>
          <a:stretch>
            <a:fillRect/>
          </a:stretch>
        </p:blipFill>
        <p:spPr bwMode="auto">
          <a:xfrm>
            <a:off x="0" y="0"/>
            <a:ext cx="9145588" cy="5145088"/>
          </a:xfrm>
          <a:prstGeom prst="rect">
            <a:avLst/>
          </a:prstGeom>
          <a:noFill/>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0" y="685800"/>
            <a:ext cx="3056382" cy="13967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6" r:id="rId2"/>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eaLnBrk="1" fontAlgn="base" hangingPunct="1">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eaLnBrk="1" fontAlgn="base" hangingPunct="1">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eaLnBrk="1" fontAlgn="base" hangingPunct="1">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val="583952851"/>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val="3788190075"/>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val="3635787716"/>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35" descr="ASHE_PPTtemplate_ASHEonlyversion_Final_16-9_Content"/>
          <p:cNvPicPr>
            <a:picLocks noChangeAspect="1" noChangeArrowheads="1"/>
          </p:cNvPicPr>
          <p:nvPr/>
        </p:nvPicPr>
        <p:blipFill>
          <a:blip r:embed="rId4"/>
          <a:srcRect/>
          <a:stretch>
            <a:fillRect/>
          </a:stretch>
        </p:blipFill>
        <p:spPr bwMode="auto">
          <a:xfrm>
            <a:off x="0" y="0"/>
            <a:ext cx="9145588" cy="5145088"/>
          </a:xfrm>
          <a:prstGeom prst="rect">
            <a:avLst/>
          </a:prstGeom>
          <a:noFill/>
        </p:spPr>
      </p:pic>
      <p:sp>
        <p:nvSpPr>
          <p:cNvPr id="5" name="Rectangle 4"/>
          <p:cNvSpPr/>
          <p:nvPr userDrawn="1"/>
        </p:nvSpPr>
        <p:spPr>
          <a:xfrm>
            <a:off x="7696200" y="40957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52239" y="4370349"/>
            <a:ext cx="1012981" cy="446151"/>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67" r:id="rId2"/>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027" descr="ASHE_PPTtemplate_AHAversion_Final_16-9_ContentNoLogo"/>
          <p:cNvPicPr>
            <a:picLocks noChangeAspect="1" noChangeArrowheads="1"/>
          </p:cNvPicPr>
          <p:nvPr/>
        </p:nvPicPr>
        <p:blipFill>
          <a:blip r:embed="rId10"/>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68" r:id="rId2"/>
    <p:sldLayoutId id="2147483677"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3"/>
          <a:srcRect/>
          <a:stretch>
            <a:fillRect/>
          </a:stretch>
        </p:blipFill>
        <p:spPr bwMode="auto">
          <a:xfrm>
            <a:off x="0" y="0"/>
            <a:ext cx="9145588" cy="5145088"/>
          </a:xfrm>
          <a:prstGeom prst="rect">
            <a:avLst/>
          </a:prstGeom>
          <a:noFill/>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4412498"/>
            <a:ext cx="1141049" cy="521452"/>
          </a:xfrm>
          <a:prstGeom prst="rect">
            <a:avLst/>
          </a:prstGeom>
        </p:spPr>
      </p:pic>
      <p:sp>
        <p:nvSpPr>
          <p:cNvPr id="5" name="Rectangle 4"/>
          <p:cNvSpPr/>
          <p:nvPr userDrawn="1"/>
        </p:nvSpPr>
        <p:spPr>
          <a:xfrm>
            <a:off x="7696200" y="44005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1443" y="4497424"/>
            <a:ext cx="1012981" cy="446151"/>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ASHE_PPTtemplate_AHAversion_Final_16-9_SpeakerNoLogo"/>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ASHE_PPTtemplate_ASHEonlyversion_Final_16-9_Closing"/>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620000" y="4324350"/>
            <a:ext cx="1295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2239" y="4370349"/>
            <a:ext cx="1012981" cy="44615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3"/>
          <a:srcRect/>
          <a:stretch>
            <a:fillRect/>
          </a:stretch>
        </p:blipFill>
        <p:spPr bwMode="auto">
          <a:xfrm>
            <a:off x="0" y="0"/>
            <a:ext cx="9145588" cy="5145088"/>
          </a:xfrm>
          <a:prstGeom prst="rect">
            <a:avLst/>
          </a:prstGeom>
          <a:noFill/>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4412498"/>
            <a:ext cx="1141049" cy="521452"/>
          </a:xfrm>
          <a:prstGeom prst="rect">
            <a:avLst/>
          </a:prstGeom>
        </p:spPr>
      </p:pic>
      <p:sp>
        <p:nvSpPr>
          <p:cNvPr id="5" name="Rectangle 4"/>
          <p:cNvSpPr/>
          <p:nvPr userDrawn="1"/>
        </p:nvSpPr>
        <p:spPr>
          <a:xfrm>
            <a:off x="7696200" y="44005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1443" y="4543331"/>
            <a:ext cx="1012981" cy="446151"/>
          </a:xfrm>
          <a:prstGeom prst="rect">
            <a:avLst/>
          </a:prstGeom>
        </p:spPr>
      </p:pic>
    </p:spTree>
    <p:extLst>
      <p:ext uri="{BB962C8B-B14F-4D97-AF65-F5344CB8AC3E}">
        <p14:creationId xmlns:p14="http://schemas.microsoft.com/office/powerpoint/2010/main" val="3451159074"/>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ASHE_PPTtemplate_ASHEonlyversion_Final_16-9_Closing"/>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772400" y="432435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1448" y="4543331"/>
            <a:ext cx="1012981" cy="446151"/>
          </a:xfrm>
          <a:prstGeom prst="rect">
            <a:avLst/>
          </a:prstGeom>
        </p:spPr>
      </p:pic>
    </p:spTree>
    <p:extLst>
      <p:ext uri="{BB962C8B-B14F-4D97-AF65-F5344CB8AC3E}">
        <p14:creationId xmlns:p14="http://schemas.microsoft.com/office/powerpoint/2010/main" val="3640190481"/>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cid:image002.png@01D43A07.ABE12C70" TargetMode="External"/><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1.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5.tmp"/><Relationship Id="rId5" Type="http://schemas.openxmlformats.org/officeDocument/2006/relationships/image" Target="../media/image44.PNG"/><Relationship Id="rId4" Type="http://schemas.openxmlformats.org/officeDocument/2006/relationships/hyperlink" Target="http://www.energytocare.com/pdfs/energy-to-care-toolkiti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my.ashe.org/home" TargetMode="External"/><Relationship Id="rId3" Type="http://schemas.openxmlformats.org/officeDocument/2006/relationships/hyperlink" Target="http://www.ashe.org/resources/cms-conditions-of-participation.shtml" TargetMode="External"/><Relationship Id="rId7" Type="http://schemas.openxmlformats.org/officeDocument/2006/relationships/hyperlink" Target="http://www.ashe.org/education/programofferings.s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ams.aha.org/EWEB/dynamicpage.aspx?Site=AHA&amp;WebCode=StoreMainPage&amp;AHABU=ASHE" TargetMode="External"/><Relationship Id="rId11" Type="http://schemas.openxmlformats.org/officeDocument/2006/relationships/image" Target="../media/image20.jpeg"/><Relationship Id="rId5" Type="http://schemas.openxmlformats.org/officeDocument/2006/relationships/hyperlink" Target="http://www.ashe.org/management_monographs/index.shtml" TargetMode="External"/><Relationship Id="rId10" Type="http://schemas.openxmlformats.org/officeDocument/2006/relationships/image" Target="../media/image19.jpeg"/><Relationship Id="rId4" Type="http://schemas.openxmlformats.org/officeDocument/2006/relationships/hyperlink" Target="http://www.ashe.org/resources/tools.shtml" TargetMode="External"/><Relationship Id="rId9" Type="http://schemas.openxmlformats.org/officeDocument/2006/relationships/hyperlink" Target="http://www.ashe.org/justaskash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2019 ASHE Update</a:t>
            </a:r>
            <a:endParaRPr lang="en-US" b="1" dirty="0"/>
          </a:p>
        </p:txBody>
      </p:sp>
      <p:sp>
        <p:nvSpPr>
          <p:cNvPr id="3" name="Text Placeholder 2"/>
          <p:cNvSpPr>
            <a:spLocks noGrp="1"/>
          </p:cNvSpPr>
          <p:nvPr>
            <p:ph type="body" idx="1"/>
          </p:nvPr>
        </p:nvSpPr>
        <p:spPr/>
        <p:txBody>
          <a:bodyPr/>
          <a:lstStyle/>
          <a:p>
            <a:r>
              <a:rPr lang="en-US" dirty="0" smtClean="0"/>
              <a:t>February 14, 2019</a:t>
            </a:r>
            <a:endParaRPr lang="en-US" dirty="0"/>
          </a:p>
        </p:txBody>
      </p:sp>
    </p:spTree>
    <p:extLst>
      <p:ext uri="{BB962C8B-B14F-4D97-AF65-F5344CB8AC3E}">
        <p14:creationId xmlns:p14="http://schemas.microsoft.com/office/powerpoint/2010/main" val="4272181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t>
            </a:r>
            <a:r>
              <a:rPr lang="en-US" dirty="0" smtClean="0"/>
              <a:t>Information </a:t>
            </a:r>
            <a:endParaRPr lang="en-US" dirty="0"/>
          </a:p>
        </p:txBody>
      </p:sp>
      <p:sp>
        <p:nvSpPr>
          <p:cNvPr id="3" name="Text Placeholder 2"/>
          <p:cNvSpPr>
            <a:spLocks noGrp="1"/>
          </p:cNvSpPr>
          <p:nvPr>
            <p:ph type="body" sz="quarter" idx="11"/>
          </p:nvPr>
        </p:nvSpPr>
        <p:spPr>
          <a:xfrm>
            <a:off x="457200" y="895350"/>
            <a:ext cx="8229600" cy="1207136"/>
          </a:xfrm>
        </p:spPr>
        <p:txBody>
          <a:bodyPr/>
          <a:lstStyle/>
          <a:p>
            <a:r>
              <a:rPr lang="en-US" sz="2000" dirty="0"/>
              <a:t>Certified </a:t>
            </a:r>
            <a:r>
              <a:rPr lang="en-US" sz="2000" dirty="0" smtClean="0"/>
              <a:t>Health Care Constructor</a:t>
            </a:r>
          </a:p>
          <a:p>
            <a:r>
              <a:rPr lang="en-US" sz="2000" dirty="0" smtClean="0"/>
              <a:t>Certified Health Care </a:t>
            </a:r>
            <a:r>
              <a:rPr lang="en-US" sz="2000" dirty="0"/>
              <a:t>Facility Manager </a:t>
            </a:r>
            <a:endParaRPr lang="en-US" sz="2000" dirty="0" smtClean="0"/>
          </a:p>
          <a:p>
            <a:r>
              <a:rPr lang="en-US" sz="2000" dirty="0" smtClean="0"/>
              <a:t>Certified </a:t>
            </a:r>
            <a:r>
              <a:rPr lang="en-US" sz="2000" dirty="0"/>
              <a:t>Health Care Physical Environment </a:t>
            </a:r>
            <a:r>
              <a:rPr lang="en-US" sz="2000" dirty="0" smtClean="0"/>
              <a:t>Worker</a:t>
            </a:r>
            <a:endParaRPr lang="en-US" sz="2000" dirty="0"/>
          </a:p>
          <a:p>
            <a:r>
              <a:rPr lang="en-US" sz="2000" dirty="0" smtClean="0"/>
              <a:t>Exam </a:t>
            </a:r>
            <a:r>
              <a:rPr lang="en-US" sz="2000" dirty="0"/>
              <a:t>review courses</a:t>
            </a:r>
          </a:p>
          <a:p>
            <a:r>
              <a:rPr lang="en-US" sz="2000" dirty="0"/>
              <a:t>Resource lists online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485944"/>
            <a:ext cx="1325880" cy="11026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0747" y="2449550"/>
            <a:ext cx="1325880" cy="1112262"/>
          </a:xfrm>
          <a:prstGeom prst="rect">
            <a:avLst/>
          </a:prstGeom>
        </p:spPr>
      </p:pic>
      <p:sp>
        <p:nvSpPr>
          <p:cNvPr id="7" name="TextBox 6"/>
          <p:cNvSpPr txBox="1"/>
          <p:nvPr/>
        </p:nvSpPr>
        <p:spPr>
          <a:xfrm>
            <a:off x="4240470" y="3790950"/>
            <a:ext cx="32766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3F3F3F"/>
                </a:solidFill>
                <a:effectLst/>
                <a:uLnTx/>
                <a:uFillTx/>
                <a:latin typeface="Arial" pitchFamily="127" charset="0"/>
                <a:ea typeface="ＭＳ Ｐゴシック" pitchFamily="127" charset="-128"/>
              </a:rPr>
              <a:t>Learn more at </a:t>
            </a:r>
            <a:r>
              <a:rPr kumimoji="0" lang="en-US" sz="2000" b="1" i="0" u="none" strike="noStrike" kern="1200" cap="none" spc="0" normalizeH="0" baseline="0" noProof="0" dirty="0" smtClean="0">
                <a:ln>
                  <a:noFill/>
                </a:ln>
                <a:solidFill>
                  <a:srgbClr val="00529B"/>
                </a:solidFill>
                <a:effectLst/>
                <a:uLnTx/>
                <a:uFillTx/>
                <a:latin typeface="Arial" pitchFamily="127" charset="0"/>
                <a:ea typeface="ＭＳ Ｐゴシック" pitchFamily="127" charset="-128"/>
              </a:rPr>
              <a:t>ashe.org/certifications</a:t>
            </a:r>
            <a:endParaRPr kumimoji="0" lang="en-US" sz="2000" b="1" i="0" u="none" strike="noStrike" kern="1200" cap="none" spc="0" normalizeH="0" baseline="0" noProof="0" dirty="0">
              <a:ln>
                <a:noFill/>
              </a:ln>
              <a:solidFill>
                <a:srgbClr val="00529B"/>
              </a:solidFill>
              <a:effectLst/>
              <a:uLnTx/>
              <a:uFillTx/>
              <a:latin typeface="Arial" pitchFamily="127" charset="0"/>
              <a:ea typeface="ＭＳ Ｐゴシック" pitchFamily="127" charset="-128"/>
            </a:endParaRPr>
          </a:p>
        </p:txBody>
      </p:sp>
      <p:pic>
        <p:nvPicPr>
          <p:cNvPr id="1026" name="Picture 2" descr="CHFM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6746" y="2380009"/>
            <a:ext cx="1327448"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5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New ASHE Healthcare Worker Certification Program for 2018</a:t>
            </a:r>
            <a:endParaRPr lang="en-US" sz="2000" dirty="0"/>
          </a:p>
        </p:txBody>
      </p:sp>
      <p:sp>
        <p:nvSpPr>
          <p:cNvPr id="3" name="Text Placeholder 2"/>
          <p:cNvSpPr>
            <a:spLocks noGrp="1"/>
          </p:cNvSpPr>
          <p:nvPr>
            <p:ph type="body" sz="quarter" idx="11"/>
          </p:nvPr>
        </p:nvSpPr>
        <p:spPr>
          <a:xfrm>
            <a:off x="457200" y="1051560"/>
            <a:ext cx="4495800" cy="3044190"/>
          </a:xfrm>
        </p:spPr>
        <p:txBody>
          <a:bodyPr/>
          <a:lstStyle/>
          <a:p>
            <a:pPr marL="0" indent="0">
              <a:lnSpc>
                <a:spcPct val="150000"/>
              </a:lnSpc>
              <a:buNone/>
            </a:pPr>
            <a:r>
              <a:rPr lang="en-US" sz="2000" dirty="0" smtClean="0"/>
              <a:t>Health </a:t>
            </a:r>
            <a:r>
              <a:rPr lang="en-US" sz="2000" dirty="0"/>
              <a:t>Care </a:t>
            </a:r>
            <a:r>
              <a:rPr lang="en-US" sz="2000" dirty="0" smtClean="0"/>
              <a:t>Worker Certification for:</a:t>
            </a:r>
          </a:p>
          <a:p>
            <a:pPr lvl="1">
              <a:lnSpc>
                <a:spcPct val="150000"/>
              </a:lnSpc>
              <a:buFont typeface="Arial" panose="020B0604020202020204" pitchFamily="34" charset="0"/>
              <a:buChar char="•"/>
            </a:pPr>
            <a:r>
              <a:rPr lang="en-US" dirty="0" smtClean="0"/>
              <a:t>Maintenance Staff</a:t>
            </a:r>
          </a:p>
          <a:p>
            <a:pPr lvl="1">
              <a:lnSpc>
                <a:spcPct val="150000"/>
              </a:lnSpc>
              <a:buFont typeface="Arial" panose="020B0604020202020204" pitchFamily="34" charset="0"/>
              <a:buChar char="•"/>
            </a:pPr>
            <a:r>
              <a:rPr lang="en-US" dirty="0" smtClean="0"/>
              <a:t>Construction Trades</a:t>
            </a:r>
          </a:p>
          <a:p>
            <a:pPr lvl="1">
              <a:lnSpc>
                <a:spcPct val="150000"/>
              </a:lnSpc>
              <a:buFont typeface="Arial" panose="020B0604020202020204" pitchFamily="34" charset="0"/>
              <a:buChar char="•"/>
            </a:pPr>
            <a:r>
              <a:rPr lang="en-US" dirty="0" smtClean="0"/>
              <a:t>Service Technicians</a:t>
            </a:r>
          </a:p>
          <a:p>
            <a:pPr lvl="1">
              <a:lnSpc>
                <a:spcPct val="150000"/>
              </a:lnSpc>
              <a:buFont typeface="Arial" panose="020B0604020202020204" pitchFamily="34" charset="0"/>
              <a:buChar char="•"/>
            </a:pPr>
            <a:r>
              <a:rPr lang="en-US" dirty="0" smtClean="0"/>
              <a:t>ASHE Endorsed Education</a:t>
            </a:r>
          </a:p>
          <a:p>
            <a:pPr lvl="1">
              <a:lnSpc>
                <a:spcPct val="150000"/>
              </a:lnSpc>
              <a:buFont typeface="Arial" panose="020B0604020202020204" pitchFamily="34" charset="0"/>
              <a:buChar char="•"/>
            </a:pPr>
            <a:r>
              <a:rPr lang="en-US" dirty="0" smtClean="0"/>
              <a:t>Require ASHE certification in your bid specifications</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895350"/>
            <a:ext cx="2503781" cy="2414588"/>
          </a:xfrm>
          <a:prstGeom prst="rect">
            <a:avLst/>
          </a:prstGeom>
        </p:spPr>
      </p:pic>
      <p:sp>
        <p:nvSpPr>
          <p:cNvPr id="5" name="TextBox 4"/>
          <p:cNvSpPr txBox="1"/>
          <p:nvPr/>
        </p:nvSpPr>
        <p:spPr>
          <a:xfrm>
            <a:off x="3962400" y="3817689"/>
            <a:ext cx="4876800" cy="969496"/>
          </a:xfrm>
          <a:prstGeom prst="rect">
            <a:avLst/>
          </a:prstGeom>
          <a:noFill/>
        </p:spPr>
        <p:txBody>
          <a:bodyPr wrap="square" rtlCol="0">
            <a:spAutoFit/>
          </a:bodyPr>
          <a:lstStyle/>
          <a:p>
            <a:pPr lvl="1" algn="ctr">
              <a:lnSpc>
                <a:spcPct val="150000"/>
              </a:lnSpc>
            </a:pPr>
            <a:r>
              <a:rPr kumimoji="0" lang="en-US" sz="2000" b="0" i="0" u="none" strike="noStrike" kern="1200" cap="none" spc="0" normalizeH="0" baseline="0" noProof="0" dirty="0" smtClean="0">
                <a:ln>
                  <a:noFill/>
                </a:ln>
                <a:solidFill>
                  <a:srgbClr val="3F3F3F"/>
                </a:solidFill>
                <a:effectLst/>
                <a:uLnTx/>
                <a:uFillTx/>
                <a:latin typeface="Arial" pitchFamily="127" charset="0"/>
                <a:ea typeface="ＭＳ Ｐゴシック" pitchFamily="127" charset="-128"/>
              </a:rPr>
              <a:t>Learn more at </a:t>
            </a:r>
            <a:r>
              <a:rPr lang="en-US" b="1" dirty="0">
                <a:solidFill>
                  <a:schemeClr val="tx2"/>
                </a:solidFill>
              </a:rPr>
              <a:t>ashe.org/education/certified-worker</a:t>
            </a:r>
          </a:p>
        </p:txBody>
      </p:sp>
    </p:spTree>
    <p:extLst>
      <p:ext uri="{BB962C8B-B14F-4D97-AF65-F5344CB8AC3E}">
        <p14:creationId xmlns:p14="http://schemas.microsoft.com/office/powerpoint/2010/main" val="4104040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ASHE Energy to Care Program</a:t>
            </a:r>
            <a:endParaRPr lang="en-US" sz="3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Tree>
    <p:extLst>
      <p:ext uri="{BB962C8B-B14F-4D97-AF65-F5344CB8AC3E}">
        <p14:creationId xmlns:p14="http://schemas.microsoft.com/office/powerpoint/2010/main" val="1393783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Resources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55669"/>
            <a:ext cx="3528666" cy="943428"/>
          </a:xfrm>
          <a:prstGeom prst="rect">
            <a:avLst/>
          </a:prstGeom>
        </p:spPr>
      </p:pic>
      <p:sp>
        <p:nvSpPr>
          <p:cNvPr id="10" name="Rounded Rectangle 9"/>
          <p:cNvSpPr/>
          <p:nvPr/>
        </p:nvSpPr>
        <p:spPr>
          <a:xfrm>
            <a:off x="5410200" y="2153171"/>
            <a:ext cx="2578331" cy="411477"/>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11" name="Rounded Rectangle 10"/>
          <p:cNvSpPr/>
          <p:nvPr/>
        </p:nvSpPr>
        <p:spPr>
          <a:xfrm>
            <a:off x="5137265" y="3908944"/>
            <a:ext cx="3124200" cy="411477"/>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12" name="TextBox 11"/>
          <p:cNvSpPr txBox="1"/>
          <p:nvPr/>
        </p:nvSpPr>
        <p:spPr>
          <a:xfrm>
            <a:off x="5632565" y="2174243"/>
            <a:ext cx="2133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itchFamily="127" charset="0"/>
                <a:ea typeface="ＭＳ Ｐゴシック" pitchFamily="127" charset="-128"/>
              </a:rPr>
              <a:t>energytocare.org</a:t>
            </a:r>
            <a:endParaRPr kumimoji="0" lang="en-US" sz="1800" b="1" i="0" u="none" strike="noStrike" kern="1200" cap="none" spc="0" normalizeH="0" baseline="0" noProof="0" dirty="0">
              <a:ln>
                <a:noFill/>
              </a:ln>
              <a:solidFill>
                <a:prstClr val="white"/>
              </a:solidFill>
              <a:effectLst/>
              <a:uLnTx/>
              <a:uFillTx/>
              <a:latin typeface="Arial" pitchFamily="127" charset="0"/>
              <a:ea typeface="ＭＳ Ｐゴシック" pitchFamily="127" charset="-128"/>
            </a:endParaRPr>
          </a:p>
        </p:txBody>
      </p:sp>
      <p:sp>
        <p:nvSpPr>
          <p:cNvPr id="13" name="TextBox 12"/>
          <p:cNvSpPr txBox="1"/>
          <p:nvPr/>
        </p:nvSpPr>
        <p:spPr>
          <a:xfrm>
            <a:off x="5181600" y="3930016"/>
            <a:ext cx="31242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itchFamily="127" charset="0"/>
                <a:ea typeface="ＭＳ Ｐゴシック" pitchFamily="127" charset="-128"/>
              </a:rPr>
              <a:t>sustainabilityroadmap.org</a:t>
            </a:r>
            <a:endParaRPr kumimoji="0" lang="en-US" sz="1800" b="1" i="0" u="none" strike="noStrike" kern="1200" cap="none" spc="0" normalizeH="0" baseline="0" noProof="0" dirty="0">
              <a:ln>
                <a:noFill/>
              </a:ln>
              <a:solidFill>
                <a:prstClr val="white"/>
              </a:solidFill>
              <a:effectLst/>
              <a:uLnTx/>
              <a:uFillTx/>
              <a:latin typeface="Arial" pitchFamily="127" charset="0"/>
              <a:ea typeface="ＭＳ Ｐゴシック" pitchFamily="127" charset="-12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2897" y="872593"/>
            <a:ext cx="2590800" cy="107473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09" y="1257441"/>
            <a:ext cx="4238625" cy="2825750"/>
          </a:xfrm>
          <a:prstGeom prst="rect">
            <a:avLst/>
          </a:prstGeom>
        </p:spPr>
      </p:pic>
    </p:spTree>
    <p:extLst>
      <p:ext uri="{BB962C8B-B14F-4D97-AF65-F5344CB8AC3E}">
        <p14:creationId xmlns:p14="http://schemas.microsoft.com/office/powerpoint/2010/main" val="416560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Energy to Care?</a:t>
            </a:r>
            <a:endParaRPr lang="en-US" dirty="0"/>
          </a:p>
        </p:txBody>
      </p:sp>
      <p:sp>
        <p:nvSpPr>
          <p:cNvPr id="3" name="Text Placeholder 2"/>
          <p:cNvSpPr>
            <a:spLocks noGrp="1"/>
          </p:cNvSpPr>
          <p:nvPr>
            <p:ph type="body" sz="quarter" idx="4294967295"/>
          </p:nvPr>
        </p:nvSpPr>
        <p:spPr>
          <a:xfrm>
            <a:off x="457200" y="827444"/>
            <a:ext cx="5334000" cy="3472877"/>
          </a:xfrm>
          <a:prstGeom prst="rect">
            <a:avLst/>
          </a:prstGeom>
        </p:spPr>
        <p:txBody>
          <a:bodyPr/>
          <a:lstStyle/>
          <a:p>
            <a:pPr marL="171450" indent="-171450">
              <a:spcBef>
                <a:spcPts val="2400"/>
              </a:spcBef>
              <a:buFont typeface="Arial" charset="0"/>
              <a:buChar char="•"/>
            </a:pPr>
            <a:r>
              <a:rPr lang="en-US" sz="2000" dirty="0" smtClean="0">
                <a:solidFill>
                  <a:schemeClr val="tx2"/>
                </a:solidFill>
                <a:ea typeface="ＭＳ Ｐゴシック" charset="0"/>
                <a:cs typeface="Arial" panose="020B0604020202020204" pitchFamily="34" charset="0"/>
              </a:rPr>
              <a:t>Energy to Care is a complimentary program </a:t>
            </a:r>
            <a:r>
              <a:rPr lang="en-US" sz="2000" dirty="0">
                <a:solidFill>
                  <a:schemeClr val="tx2"/>
                </a:solidFill>
                <a:ea typeface="ＭＳ Ｐゴシック" charset="0"/>
                <a:cs typeface="Arial" panose="020B0604020202020204" pitchFamily="34" charset="0"/>
              </a:rPr>
              <a:t>to help health </a:t>
            </a:r>
            <a:r>
              <a:rPr lang="en-US" sz="2000" dirty="0" smtClean="0">
                <a:solidFill>
                  <a:schemeClr val="tx2"/>
                </a:solidFill>
                <a:ea typeface="ＭＳ Ｐゴシック" charset="0"/>
                <a:cs typeface="Arial" panose="020B0604020202020204" pitchFamily="34" charset="0"/>
              </a:rPr>
              <a:t>care facilities </a:t>
            </a:r>
            <a:r>
              <a:rPr lang="en-US" sz="2000" b="1" dirty="0">
                <a:solidFill>
                  <a:schemeClr val="accent2"/>
                </a:solidFill>
                <a:ea typeface="ＭＳ Ｐゴシック" charset="0"/>
                <a:cs typeface="Arial" panose="020B0604020202020204" pitchFamily="34" charset="0"/>
              </a:rPr>
              <a:t>monitor</a:t>
            </a:r>
            <a:r>
              <a:rPr lang="en-US" sz="2000" dirty="0">
                <a:solidFill>
                  <a:schemeClr val="tx2"/>
                </a:solidFill>
                <a:ea typeface="ＭＳ Ｐゴシック" charset="0"/>
                <a:cs typeface="Arial" panose="020B0604020202020204" pitchFamily="34" charset="0"/>
              </a:rPr>
              <a:t>,</a:t>
            </a:r>
            <a:r>
              <a:rPr lang="en-US" sz="2000" dirty="0">
                <a:solidFill>
                  <a:srgbClr val="FF0000"/>
                </a:solidFill>
                <a:ea typeface="ＭＳ Ｐゴシック" charset="0"/>
                <a:cs typeface="Arial" panose="020B0604020202020204" pitchFamily="34" charset="0"/>
              </a:rPr>
              <a:t> </a:t>
            </a:r>
            <a:r>
              <a:rPr lang="en-US" sz="2000" b="1" dirty="0">
                <a:solidFill>
                  <a:schemeClr val="accent2"/>
                </a:solidFill>
                <a:ea typeface="ＭＳ Ｐゴシック" charset="0"/>
                <a:cs typeface="Arial" panose="020B0604020202020204" pitchFamily="34" charset="0"/>
              </a:rPr>
              <a:t>reduce</a:t>
            </a:r>
            <a:r>
              <a:rPr lang="en-US" sz="2000" dirty="0">
                <a:solidFill>
                  <a:schemeClr val="tx2"/>
                </a:solidFill>
                <a:ea typeface="ＭＳ Ｐゴシック" charset="0"/>
                <a:cs typeface="Arial" panose="020B0604020202020204" pitchFamily="34" charset="0"/>
              </a:rPr>
              <a:t>, and</a:t>
            </a:r>
            <a:r>
              <a:rPr lang="en-US" sz="2000" dirty="0">
                <a:solidFill>
                  <a:srgbClr val="FF0000"/>
                </a:solidFill>
                <a:ea typeface="ＭＳ Ｐゴシック" charset="0"/>
                <a:cs typeface="Arial" panose="020B0604020202020204" pitchFamily="34" charset="0"/>
              </a:rPr>
              <a:t> </a:t>
            </a:r>
            <a:r>
              <a:rPr lang="en-US" sz="2000" b="1" dirty="0">
                <a:solidFill>
                  <a:schemeClr val="accent2"/>
                </a:solidFill>
                <a:ea typeface="ＭＳ Ｐゴシック" charset="0"/>
                <a:cs typeface="Arial" panose="020B0604020202020204" pitchFamily="34" charset="0"/>
              </a:rPr>
              <a:t>communicate</a:t>
            </a:r>
            <a:r>
              <a:rPr lang="en-US" sz="2000" b="1" dirty="0">
                <a:solidFill>
                  <a:srgbClr val="FF0000"/>
                </a:solidFill>
                <a:ea typeface="ＭＳ Ｐゴシック" charset="0"/>
                <a:cs typeface="Arial" panose="020B0604020202020204" pitchFamily="34" charset="0"/>
              </a:rPr>
              <a:t> </a:t>
            </a:r>
            <a:r>
              <a:rPr lang="en-US" sz="2000" dirty="0">
                <a:solidFill>
                  <a:schemeClr val="tx2"/>
                </a:solidFill>
                <a:ea typeface="ＭＳ Ｐゴシック" charset="0"/>
                <a:cs typeface="Arial" panose="020B0604020202020204" pitchFamily="34" charset="0"/>
              </a:rPr>
              <a:t>energy </a:t>
            </a:r>
            <a:r>
              <a:rPr lang="en-US" sz="2000" dirty="0" smtClean="0">
                <a:solidFill>
                  <a:schemeClr val="tx2"/>
                </a:solidFill>
                <a:ea typeface="ＭＳ Ｐゴシック" charset="0"/>
                <a:cs typeface="Arial" panose="020B0604020202020204" pitchFamily="34" charset="0"/>
              </a:rPr>
              <a:t>consumption.</a:t>
            </a:r>
            <a:endParaRPr lang="en-US" sz="2000" dirty="0">
              <a:solidFill>
                <a:schemeClr val="tx2"/>
              </a:solidFill>
              <a:ea typeface="ＭＳ Ｐゴシック" charset="0"/>
              <a:cs typeface="Arial" panose="020B0604020202020204" pitchFamily="34" charset="0"/>
            </a:endParaRPr>
          </a:p>
          <a:p>
            <a:pPr marL="628650" lvl="1" indent="-171450">
              <a:spcBef>
                <a:spcPts val="600"/>
              </a:spcBef>
              <a:buFont typeface="Arial" charset="0"/>
              <a:buChar char="•"/>
            </a:pPr>
            <a:r>
              <a:rPr lang="en-US" sz="2000" dirty="0">
                <a:solidFill>
                  <a:schemeClr val="tx2"/>
                </a:solidFill>
                <a:ea typeface="ＭＳ Ｐゴシック" charset="0"/>
                <a:cs typeface="Arial" panose="020B0604020202020204" pitchFamily="34" charset="0"/>
              </a:rPr>
              <a:t>Awards and Success Stories (</a:t>
            </a:r>
            <a:r>
              <a:rPr lang="en-US" sz="2000" dirty="0" smtClean="0">
                <a:solidFill>
                  <a:schemeClr val="tx2"/>
                </a:solidFill>
                <a:ea typeface="ＭＳ Ｐゴシック" charset="0"/>
                <a:cs typeface="Arial" panose="020B0604020202020204" pitchFamily="34" charset="0"/>
              </a:rPr>
              <a:t>Recognition)</a:t>
            </a:r>
          </a:p>
          <a:p>
            <a:pPr marL="628650" lvl="1" indent="-171450">
              <a:spcBef>
                <a:spcPts val="600"/>
              </a:spcBef>
              <a:buFont typeface="Arial" charset="0"/>
              <a:buChar char="•"/>
            </a:pPr>
            <a:r>
              <a:rPr lang="en-US" sz="2000" dirty="0" smtClean="0">
                <a:solidFill>
                  <a:schemeClr val="tx2"/>
                </a:solidFill>
                <a:ea typeface="ＭＳ Ｐゴシック" charset="0"/>
                <a:cs typeface="Arial" panose="020B0604020202020204" pitchFamily="34" charset="0"/>
              </a:rPr>
              <a:t>Energy </a:t>
            </a:r>
            <a:r>
              <a:rPr lang="en-US" sz="2000" dirty="0">
                <a:solidFill>
                  <a:schemeClr val="tx2"/>
                </a:solidFill>
                <a:ea typeface="ＭＳ Ｐゴシック" charset="0"/>
                <a:cs typeface="Arial" panose="020B0604020202020204" pitchFamily="34" charset="0"/>
              </a:rPr>
              <a:t>dashboard and system challenges (</a:t>
            </a:r>
            <a:r>
              <a:rPr lang="en-US" sz="2000" dirty="0" smtClean="0">
                <a:solidFill>
                  <a:schemeClr val="tx2"/>
                </a:solidFill>
                <a:ea typeface="ＭＳ Ｐゴシック" charset="0"/>
                <a:cs typeface="Arial" panose="020B0604020202020204" pitchFamily="34" charset="0"/>
              </a:rPr>
              <a:t>Tools)</a:t>
            </a:r>
          </a:p>
          <a:p>
            <a:pPr marL="628650" lvl="1" indent="-171450">
              <a:spcBef>
                <a:spcPts val="600"/>
              </a:spcBef>
              <a:buFont typeface="Arial" charset="0"/>
              <a:buChar char="•"/>
            </a:pPr>
            <a:r>
              <a:rPr lang="en-US" sz="2000" dirty="0" smtClean="0">
                <a:solidFill>
                  <a:schemeClr val="accent1"/>
                </a:solidFill>
                <a:cs typeface="Arial" panose="020B0604020202020204" pitchFamily="34" charset="0"/>
              </a:rPr>
              <a:t>Energy </a:t>
            </a:r>
            <a:r>
              <a:rPr lang="en-US" sz="2000" dirty="0">
                <a:solidFill>
                  <a:schemeClr val="accent1"/>
                </a:solidFill>
                <a:cs typeface="Arial" panose="020B0604020202020204" pitchFamily="34" charset="0"/>
              </a:rPr>
              <a:t>data remains </a:t>
            </a:r>
            <a:r>
              <a:rPr lang="en-US" sz="2000" u="sng" dirty="0" smtClean="0">
                <a:solidFill>
                  <a:schemeClr val="accent1"/>
                </a:solidFill>
                <a:cs typeface="Arial" panose="020B0604020202020204" pitchFamily="34" charset="0"/>
              </a:rPr>
              <a:t>confidential</a:t>
            </a:r>
            <a:r>
              <a:rPr lang="en-US" sz="2000" dirty="0" smtClean="0">
                <a:solidFill>
                  <a:schemeClr val="accent1"/>
                </a:solidFill>
                <a:cs typeface="Arial" panose="020B0604020202020204" pitchFamily="34" charset="0"/>
              </a:rPr>
              <a:t>!</a:t>
            </a:r>
            <a:r>
              <a:rPr lang="en-US" sz="2000" b="1" dirty="0" smtClean="0">
                <a:solidFill>
                  <a:schemeClr val="accent1"/>
                </a:solidFill>
                <a:cs typeface="Arial" panose="020B0604020202020204" pitchFamily="34" charset="0"/>
              </a:rPr>
              <a:t/>
            </a:r>
            <a:br>
              <a:rPr lang="en-US" sz="2000" b="1" dirty="0" smtClean="0">
                <a:solidFill>
                  <a:schemeClr val="accent1"/>
                </a:solidFill>
                <a:cs typeface="Arial" panose="020B0604020202020204" pitchFamily="34" charset="0"/>
              </a:rPr>
            </a:br>
            <a:r>
              <a:rPr lang="en-US" sz="2000" b="1" dirty="0" smtClean="0">
                <a:solidFill>
                  <a:schemeClr val="accent1"/>
                </a:solidFill>
                <a:cs typeface="Arial" panose="020B0604020202020204" pitchFamily="34" charset="0"/>
              </a:rPr>
              <a:t>energytocare.org </a:t>
            </a:r>
            <a:endParaRPr lang="en-US" sz="2000" dirty="0" smtClean="0">
              <a:solidFill>
                <a:schemeClr val="accent1"/>
              </a:solidFill>
            </a:endParaRPr>
          </a:p>
        </p:txBody>
      </p:sp>
      <p:sp>
        <p:nvSpPr>
          <p:cNvPr id="7" name="TextBox 6"/>
          <p:cNvSpPr txBox="1"/>
          <p:nvPr/>
        </p:nvSpPr>
        <p:spPr>
          <a:xfrm>
            <a:off x="6104431" y="3666698"/>
            <a:ext cx="198120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F3F3F"/>
                </a:solidFill>
                <a:effectLst/>
                <a:uLnTx/>
                <a:uFillTx/>
                <a:latin typeface="Arial" pitchFamily="127" charset="0"/>
                <a:ea typeface="ＭＳ Ｐゴシック" pitchFamily="127" charset="-128"/>
              </a:rPr>
              <a:t>i</a:t>
            </a:r>
            <a:r>
              <a:rPr kumimoji="0" lang="en-US" sz="1000" b="1" i="0" u="none" strike="noStrike" kern="1200" cap="none" spc="0" normalizeH="0" baseline="0" noProof="0" dirty="0" smtClean="0">
                <a:ln>
                  <a:noFill/>
                </a:ln>
                <a:solidFill>
                  <a:srgbClr val="3F3F3F"/>
                </a:solidFill>
                <a:effectLst/>
                <a:uLnTx/>
                <a:uFillTx/>
                <a:latin typeface="Arial" pitchFamily="127" charset="0"/>
                <a:ea typeface="ＭＳ Ｐゴシック" pitchFamily="127" charset="-128"/>
              </a:rPr>
              <a:t>s supported by:</a:t>
            </a:r>
            <a:endParaRPr kumimoji="0" lang="en-US" sz="1000" b="1" i="0" u="none" strike="noStrike" kern="1200" cap="none" spc="0" normalizeH="0" baseline="0" noProof="0" dirty="0">
              <a:ln>
                <a:noFill/>
              </a:ln>
              <a:solidFill>
                <a:srgbClr val="3F3F3F"/>
              </a:solidFill>
              <a:effectLst/>
              <a:uLnTx/>
              <a:uFillTx/>
              <a:latin typeface="Arial" pitchFamily="127" charset="0"/>
              <a:ea typeface="ＭＳ Ｐゴシック" pitchFamily="127"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737" y="3463948"/>
            <a:ext cx="1388463" cy="6091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376" y="1838522"/>
            <a:ext cx="2899959" cy="1207223"/>
          </a:xfrm>
          <a:prstGeom prst="rect">
            <a:avLst/>
          </a:prstGeom>
        </p:spPr>
      </p:pic>
    </p:spTree>
    <p:extLst>
      <p:ext uri="{BB962C8B-B14F-4D97-AF65-F5344CB8AC3E}">
        <p14:creationId xmlns:p14="http://schemas.microsoft.com/office/powerpoint/2010/main" val="3631069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Participate?</a:t>
            </a:r>
            <a:endParaRPr lang="en-US" dirty="0"/>
          </a:p>
        </p:txBody>
      </p:sp>
      <p:sp>
        <p:nvSpPr>
          <p:cNvPr id="3" name="Text Placeholder 2"/>
          <p:cNvSpPr>
            <a:spLocks noGrp="1"/>
          </p:cNvSpPr>
          <p:nvPr>
            <p:ph type="body" sz="quarter" idx="4294967295"/>
          </p:nvPr>
        </p:nvSpPr>
        <p:spPr>
          <a:xfrm>
            <a:off x="609601" y="975675"/>
            <a:ext cx="8229600" cy="2895600"/>
          </a:xfrm>
          <a:prstGeom prst="rect">
            <a:avLst/>
          </a:prstGeom>
        </p:spPr>
        <p:txBody>
          <a:bodyPr/>
          <a:lstStyle/>
          <a:p>
            <a:pPr marL="0" indent="0" algn="ctr">
              <a:buNone/>
            </a:pPr>
            <a:r>
              <a:rPr lang="en-US" sz="5400" dirty="0" smtClean="0"/>
              <a:t/>
            </a:r>
            <a:br>
              <a:rPr lang="en-US" sz="5400" dirty="0" smtClean="0"/>
            </a:br>
            <a:r>
              <a:rPr lang="en-US" sz="5400" dirty="0" smtClean="0">
                <a:solidFill>
                  <a:srgbClr val="00529B"/>
                </a:solidFill>
              </a:rPr>
              <a:t>Reduce BTUs, </a:t>
            </a:r>
            <a:r>
              <a:rPr lang="en-US" sz="5400" b="1" u="sng" dirty="0" smtClean="0">
                <a:solidFill>
                  <a:srgbClr val="00529B"/>
                </a:solidFill>
              </a:rPr>
              <a:t>not</a:t>
            </a:r>
            <a:r>
              <a:rPr lang="en-US" sz="5400" dirty="0" smtClean="0">
                <a:solidFill>
                  <a:srgbClr val="00529B"/>
                </a:solidFill>
              </a:rPr>
              <a:t> FTEs.</a:t>
            </a:r>
            <a:endParaRPr lang="en-US" sz="5400" dirty="0">
              <a:solidFill>
                <a:srgbClr val="00529B"/>
              </a:solidFill>
            </a:endParaRPr>
          </a:p>
        </p:txBody>
      </p:sp>
      <p:pic>
        <p:nvPicPr>
          <p:cNvPr id="6" name="Picture 5"/>
          <p:cNvPicPr>
            <a:picLocks noChangeAspect="1"/>
          </p:cNvPicPr>
          <p:nvPr/>
        </p:nvPicPr>
        <p:blipFill>
          <a:blip r:embed="rId3"/>
          <a:stretch>
            <a:fillRect/>
          </a:stretch>
        </p:blipFill>
        <p:spPr>
          <a:xfrm>
            <a:off x="609601" y="4019550"/>
            <a:ext cx="1190398" cy="552450"/>
          </a:xfrm>
          <a:prstGeom prst="rect">
            <a:avLst/>
          </a:prstGeom>
        </p:spPr>
      </p:pic>
    </p:spTree>
    <p:extLst>
      <p:ext uri="{BB962C8B-B14F-4D97-AF65-F5344CB8AC3E}">
        <p14:creationId xmlns:p14="http://schemas.microsoft.com/office/powerpoint/2010/main" val="7723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Energy to Care Participation</a:t>
            </a:r>
          </a:p>
        </p:txBody>
      </p:sp>
      <p:sp>
        <p:nvSpPr>
          <p:cNvPr id="5" name="Text Placeholder 4"/>
          <p:cNvSpPr>
            <a:spLocks noGrp="1"/>
          </p:cNvSpPr>
          <p:nvPr>
            <p:ph type="body" sz="quarter" idx="11"/>
          </p:nvPr>
        </p:nvSpPr>
        <p:spPr>
          <a:xfrm>
            <a:off x="457200" y="1773555"/>
            <a:ext cx="3581400" cy="1139190"/>
          </a:xfrm>
        </p:spPr>
        <p:txBody>
          <a:bodyPr/>
          <a:lstStyle/>
          <a:p>
            <a:r>
              <a:rPr lang="en-US" sz="2400" dirty="0"/>
              <a:t>OVER </a:t>
            </a:r>
            <a:r>
              <a:rPr lang="en-US" sz="2400" b="1" i="1" dirty="0" smtClean="0"/>
              <a:t>3,400 </a:t>
            </a:r>
            <a:r>
              <a:rPr lang="en-US" sz="2400" dirty="0"/>
              <a:t>Participating Facilities</a:t>
            </a:r>
          </a:p>
          <a:p>
            <a:endParaRPr lang="en-US" sz="2400" dirty="0"/>
          </a:p>
        </p:txBody>
      </p:sp>
      <p:pic>
        <p:nvPicPr>
          <p:cNvPr id="4" name="Picture 3"/>
          <p:cNvPicPr>
            <a:picLocks noChangeAspect="1"/>
          </p:cNvPicPr>
          <p:nvPr/>
        </p:nvPicPr>
        <p:blipFill>
          <a:blip r:embed="rId3" cstate="print"/>
          <a:stretch>
            <a:fillRect/>
          </a:stretch>
        </p:blipFill>
        <p:spPr>
          <a:xfrm>
            <a:off x="4211782" y="895350"/>
            <a:ext cx="4495800" cy="3287847"/>
          </a:xfrm>
          <a:prstGeom prst="rect">
            <a:avLst/>
          </a:prstGeom>
        </p:spPr>
      </p:pic>
      <p:pic>
        <p:nvPicPr>
          <p:cNvPr id="6" name="Picture 5"/>
          <p:cNvPicPr>
            <a:picLocks noChangeAspect="1"/>
          </p:cNvPicPr>
          <p:nvPr/>
        </p:nvPicPr>
        <p:blipFill>
          <a:blip r:embed="rId4"/>
          <a:stretch>
            <a:fillRect/>
          </a:stretch>
        </p:blipFill>
        <p:spPr>
          <a:xfrm>
            <a:off x="609601" y="4019550"/>
            <a:ext cx="1190398" cy="552450"/>
          </a:xfrm>
          <a:prstGeom prst="rect">
            <a:avLst/>
          </a:prstGeom>
        </p:spPr>
      </p:pic>
    </p:spTree>
    <p:extLst>
      <p:ext uri="{BB962C8B-B14F-4D97-AF65-F5344CB8AC3E}">
        <p14:creationId xmlns:p14="http://schemas.microsoft.com/office/powerpoint/2010/main" val="157146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 Total Program Savings</a:t>
            </a:r>
            <a:endParaRPr lang="en-US" dirty="0"/>
          </a:p>
        </p:txBody>
      </p:sp>
      <p:sp>
        <p:nvSpPr>
          <p:cNvPr id="3" name="Text Placeholder 2"/>
          <p:cNvSpPr>
            <a:spLocks noGrp="1"/>
          </p:cNvSpPr>
          <p:nvPr>
            <p:ph type="body" sz="quarter" idx="11"/>
          </p:nvPr>
        </p:nvSpPr>
        <p:spPr>
          <a:xfrm>
            <a:off x="457200" y="742950"/>
            <a:ext cx="8229600" cy="2743200"/>
          </a:xfrm>
        </p:spPr>
        <p:txBody>
          <a:bodyPr/>
          <a:lstStyle/>
          <a:p>
            <a:pPr marL="0" indent="0">
              <a:buNone/>
            </a:pPr>
            <a:r>
              <a:rPr lang="en-US" sz="2000" dirty="0"/>
              <a:t>Since 2010, hospitals and health care facilities participating in ASHE's Energy to Care program have put </a:t>
            </a:r>
            <a:r>
              <a:rPr lang="en-US" sz="2000" b="1" dirty="0"/>
              <a:t>more than </a:t>
            </a:r>
            <a:r>
              <a:rPr lang="en-US" sz="2000" b="1" i="1" dirty="0"/>
              <a:t>$395 million dollars</a:t>
            </a:r>
            <a:r>
              <a:rPr lang="en-US" sz="2000" b="1" dirty="0"/>
              <a:t> in energy savings back into patient care. </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01552"/>
            <a:ext cx="2327549" cy="1551298"/>
          </a:xfrm>
          <a:prstGeom prst="rect">
            <a:avLst/>
          </a:prstGeom>
        </p:spPr>
      </p:pic>
      <p:pic>
        <p:nvPicPr>
          <p:cNvPr id="4" name="Picture 3" descr="cid:image002.png@01D43A07.ABE12C7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200400" y="2038350"/>
            <a:ext cx="5430318" cy="2209800"/>
          </a:xfrm>
          <a:prstGeom prst="rect">
            <a:avLst/>
          </a:prstGeom>
          <a:noFill/>
          <a:ln>
            <a:noFill/>
          </a:ln>
        </p:spPr>
      </p:pic>
      <p:pic>
        <p:nvPicPr>
          <p:cNvPr id="7" name="Picture 6"/>
          <p:cNvPicPr>
            <a:picLocks noChangeAspect="1"/>
          </p:cNvPicPr>
          <p:nvPr/>
        </p:nvPicPr>
        <p:blipFill>
          <a:blip r:embed="rId6"/>
          <a:stretch>
            <a:fillRect/>
          </a:stretch>
        </p:blipFill>
        <p:spPr>
          <a:xfrm>
            <a:off x="609601" y="4019550"/>
            <a:ext cx="1190398" cy="552450"/>
          </a:xfrm>
          <a:prstGeom prst="rect">
            <a:avLst/>
          </a:prstGeom>
        </p:spPr>
      </p:pic>
    </p:spTree>
    <p:extLst>
      <p:ext uri="{BB962C8B-B14F-4D97-AF65-F5344CB8AC3E}">
        <p14:creationId xmlns:p14="http://schemas.microsoft.com/office/powerpoint/2010/main" val="275809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to Care Product Line – Bringing Value</a:t>
            </a:r>
            <a:endParaRPr lang="en-US" dirty="0"/>
          </a:p>
        </p:txBody>
      </p:sp>
      <p:sp>
        <p:nvSpPr>
          <p:cNvPr id="3" name="Text Placeholder 2"/>
          <p:cNvSpPr>
            <a:spLocks noGrp="1"/>
          </p:cNvSpPr>
          <p:nvPr>
            <p:ph type="body" sz="quarter" idx="11"/>
          </p:nvPr>
        </p:nvSpPr>
        <p:spPr>
          <a:xfrm>
            <a:off x="61964" y="1038698"/>
            <a:ext cx="2209800" cy="3285649"/>
          </a:xfrm>
          <a:ln w="12700">
            <a:solidFill>
              <a:srgbClr val="00529B"/>
            </a:solidFill>
          </a:ln>
        </p:spPr>
        <p:txBody>
          <a:bodyPr/>
          <a:lstStyle/>
          <a:p>
            <a:pPr marL="0" indent="0">
              <a:buNone/>
            </a:pPr>
            <a:r>
              <a:rPr lang="en-US" sz="2000" dirty="0" smtClean="0"/>
              <a:t>1. Dashboard Tool</a:t>
            </a:r>
          </a:p>
          <a:p>
            <a:endParaRPr lang="en-US" dirty="0"/>
          </a:p>
          <a:p>
            <a:endParaRPr lang="en-US" dirty="0" smtClean="0"/>
          </a:p>
          <a:p>
            <a:endParaRPr lang="en-US" dirty="0" smtClean="0"/>
          </a:p>
        </p:txBody>
      </p:sp>
      <p:sp>
        <p:nvSpPr>
          <p:cNvPr id="11" name="Text Placeholder 2"/>
          <p:cNvSpPr txBox="1">
            <a:spLocks/>
          </p:cNvSpPr>
          <p:nvPr/>
        </p:nvSpPr>
        <p:spPr>
          <a:xfrm>
            <a:off x="4590823" y="1038697"/>
            <a:ext cx="2209800" cy="3272789"/>
          </a:xfrm>
          <a:prstGeom prst="rect">
            <a:avLst/>
          </a:prstGeom>
          <a:ln w="12700">
            <a:solidFill>
              <a:srgbClr val="00529B"/>
            </a:solidFill>
          </a:ln>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0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rPr>
              <a:t>3. Treasure Hunt Program</a:t>
            </a: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p:txBody>
      </p:sp>
      <p:sp>
        <p:nvSpPr>
          <p:cNvPr id="12" name="Text Placeholder 2"/>
          <p:cNvSpPr txBox="1">
            <a:spLocks/>
          </p:cNvSpPr>
          <p:nvPr/>
        </p:nvSpPr>
        <p:spPr>
          <a:xfrm>
            <a:off x="2326445" y="1038697"/>
            <a:ext cx="2209800" cy="3285650"/>
          </a:xfrm>
          <a:prstGeom prst="rect">
            <a:avLst/>
          </a:prstGeom>
          <a:ln w="12700">
            <a:solidFill>
              <a:srgbClr val="00529B"/>
            </a:solidFill>
          </a:ln>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0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rPr>
              <a:t>2. Education</a:t>
            </a: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p:txBody>
      </p:sp>
      <p:sp>
        <p:nvSpPr>
          <p:cNvPr id="13" name="Text Placeholder 2"/>
          <p:cNvSpPr txBox="1">
            <a:spLocks/>
          </p:cNvSpPr>
          <p:nvPr/>
        </p:nvSpPr>
        <p:spPr>
          <a:xfrm>
            <a:off x="6855201" y="1038700"/>
            <a:ext cx="2209800" cy="3285647"/>
          </a:xfrm>
          <a:prstGeom prst="rect">
            <a:avLst/>
          </a:prstGeom>
          <a:ln w="12700">
            <a:solidFill>
              <a:srgbClr val="00529B"/>
            </a:solidFill>
          </a:ln>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0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rPr>
              <a:t>4. Awards and Challenges</a:t>
            </a:r>
          </a:p>
          <a:p>
            <a:pPr marL="0" marR="0" lvl="0" indent="0" algn="l" defTabSz="914400" rtl="0" eaLnBrk="1" fontAlgn="base" latinLnBrk="0" hangingPunct="1">
              <a:lnSpc>
                <a:spcPct val="100000"/>
              </a:lnSpc>
              <a:spcBef>
                <a:spcPts val="0"/>
              </a:spcBef>
              <a:spcAft>
                <a:spcPct val="0"/>
              </a:spcAft>
              <a:buClrTx/>
              <a:buSzTx/>
              <a:buFont typeface="Arial"/>
              <a:buNone/>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66" y="1809750"/>
            <a:ext cx="1787199" cy="1191158"/>
          </a:xfrm>
          <a:prstGeom prst="rect">
            <a:avLst/>
          </a:prstGeom>
        </p:spPr>
      </p:pic>
      <p:sp>
        <p:nvSpPr>
          <p:cNvPr id="4" name="Rectangle 3"/>
          <p:cNvSpPr/>
          <p:nvPr/>
        </p:nvSpPr>
        <p:spPr>
          <a:xfrm>
            <a:off x="52439" y="3022690"/>
            <a:ext cx="2172514"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92D050"/>
                </a:solidFill>
                <a:effectLst/>
                <a:uLnTx/>
                <a:uFillTx/>
                <a:latin typeface="Arial" pitchFamily="127" charset="0"/>
                <a:ea typeface="ＭＳ Ｐゴシック" pitchFamily="127" charset="-128"/>
              </a:rPr>
              <a:t>You Can’t Manage What you Don’t Measure!</a:t>
            </a:r>
          </a:p>
        </p:txBody>
      </p:sp>
      <p:pic>
        <p:nvPicPr>
          <p:cNvPr id="15" name="Picture 14"/>
          <p:cNvPicPr>
            <a:picLocks noChangeAspect="1"/>
          </p:cNvPicPr>
          <p:nvPr/>
        </p:nvPicPr>
        <p:blipFill>
          <a:blip r:embed="rId4"/>
          <a:stretch>
            <a:fillRect/>
          </a:stretch>
        </p:blipFill>
        <p:spPr>
          <a:xfrm>
            <a:off x="2461973" y="1463495"/>
            <a:ext cx="1638777" cy="1192055"/>
          </a:xfrm>
          <a:prstGeom prst="rect">
            <a:avLst/>
          </a:prstGeom>
        </p:spPr>
      </p:pic>
      <p:pic>
        <p:nvPicPr>
          <p:cNvPr id="16" name="Picture 15"/>
          <p:cNvPicPr>
            <a:picLocks noChangeAspect="1"/>
          </p:cNvPicPr>
          <p:nvPr/>
        </p:nvPicPr>
        <p:blipFill>
          <a:blip r:embed="rId5"/>
          <a:stretch>
            <a:fillRect/>
          </a:stretch>
        </p:blipFill>
        <p:spPr>
          <a:xfrm>
            <a:off x="2917091" y="2661480"/>
            <a:ext cx="1578651" cy="484910"/>
          </a:xfrm>
          <a:prstGeom prst="rect">
            <a:avLst/>
          </a:prstGeom>
        </p:spPr>
      </p:pic>
      <p:pic>
        <p:nvPicPr>
          <p:cNvPr id="17" name="Picture 16" descr="ASHE_Indiana_Regional.pdf - Adobe Acrobat Pro DC"/>
          <p:cNvPicPr>
            <a:picLocks noChangeAspect="1"/>
          </p:cNvPicPr>
          <p:nvPr/>
        </p:nvPicPr>
        <p:blipFill rotWithShape="1">
          <a:blip r:embed="rId6" cstate="print">
            <a:extLst>
              <a:ext uri="{28A0092B-C50C-407E-A947-70E740481C1C}">
                <a14:useLocalDpi xmlns:a14="http://schemas.microsoft.com/office/drawing/2010/main" val="0"/>
              </a:ext>
            </a:extLst>
          </a:blip>
          <a:srcRect l="26970" t="16248" r="43182" b="11382"/>
          <a:stretch/>
        </p:blipFill>
        <p:spPr>
          <a:xfrm rot="21167251">
            <a:off x="2631348" y="3152138"/>
            <a:ext cx="766237" cy="997664"/>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1298" y="2217679"/>
            <a:ext cx="1972780" cy="1317741"/>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1443" t="15926"/>
          <a:stretch/>
        </p:blipFill>
        <p:spPr>
          <a:xfrm>
            <a:off x="6891098" y="1856508"/>
            <a:ext cx="1567102" cy="992840"/>
          </a:xfrm>
          <a:prstGeom prst="rect">
            <a:avLst/>
          </a:prstGeom>
        </p:spPr>
      </p:pic>
      <p:pic>
        <p:nvPicPr>
          <p:cNvPr id="21" name="Picture 20"/>
          <p:cNvPicPr>
            <a:picLocks noChangeAspect="1"/>
          </p:cNvPicPr>
          <p:nvPr/>
        </p:nvPicPr>
        <p:blipFill>
          <a:blip r:embed="rId9"/>
          <a:stretch>
            <a:fillRect/>
          </a:stretch>
        </p:blipFill>
        <p:spPr>
          <a:xfrm>
            <a:off x="7772400" y="2849348"/>
            <a:ext cx="1143000" cy="926224"/>
          </a:xfrm>
          <a:prstGeom prst="rect">
            <a:avLst/>
          </a:prstGeom>
        </p:spPr>
      </p:pic>
      <p:pic>
        <p:nvPicPr>
          <p:cNvPr id="19" name="Picture 18"/>
          <p:cNvPicPr>
            <a:picLocks noChangeAspect="1"/>
          </p:cNvPicPr>
          <p:nvPr/>
        </p:nvPicPr>
        <p:blipFill>
          <a:blip r:embed="rId10"/>
          <a:stretch>
            <a:fillRect/>
          </a:stretch>
        </p:blipFill>
        <p:spPr>
          <a:xfrm>
            <a:off x="6899565" y="3628533"/>
            <a:ext cx="1190398" cy="552450"/>
          </a:xfrm>
          <a:prstGeom prst="rect">
            <a:avLst/>
          </a:prstGeom>
        </p:spPr>
      </p:pic>
    </p:spTree>
    <p:extLst>
      <p:ext uri="{BB962C8B-B14F-4D97-AF65-F5344CB8AC3E}">
        <p14:creationId xmlns:p14="http://schemas.microsoft.com/office/powerpoint/2010/main" val="214999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Energy to Care Dashboard Tool</a:t>
            </a:r>
            <a:endParaRPr lang="en-US" dirty="0"/>
          </a:p>
        </p:txBody>
      </p:sp>
      <p:sp>
        <p:nvSpPr>
          <p:cNvPr id="7" name="Rectangle 6"/>
          <p:cNvSpPr/>
          <p:nvPr/>
        </p:nvSpPr>
        <p:spPr>
          <a:xfrm>
            <a:off x="890668" y="925700"/>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84698" y="1088970"/>
            <a:ext cx="1371600" cy="646331"/>
          </a:xfrm>
          <a:prstGeom prst="rect">
            <a:avLst/>
          </a:prstGeom>
          <a:noFill/>
        </p:spPr>
        <p:txBody>
          <a:bodyPr wrap="square" rtlCol="0">
            <a:spAutoFit/>
          </a:bodyPr>
          <a:lstStyle/>
          <a:p>
            <a:r>
              <a:rPr lang="en-US" sz="900" dirty="0" smtClean="0"/>
              <a:t>FM inputs building and utility data in </a:t>
            </a:r>
            <a:r>
              <a:rPr lang="en-US" sz="900" b="1" dirty="0" smtClean="0">
                <a:solidFill>
                  <a:srgbClr val="FF0000"/>
                </a:solidFill>
              </a:rPr>
              <a:t>Energy Star Portfolio Manager</a:t>
            </a:r>
            <a:endParaRPr lang="en-US" sz="900" b="1" dirty="0">
              <a:solidFill>
                <a:srgbClr val="FF0000"/>
              </a:solidFill>
            </a:endParaRPr>
          </a:p>
        </p:txBody>
      </p:sp>
      <p:sp>
        <p:nvSpPr>
          <p:cNvPr id="9" name="Rectangle 8"/>
          <p:cNvSpPr/>
          <p:nvPr/>
        </p:nvSpPr>
        <p:spPr>
          <a:xfrm>
            <a:off x="3014298" y="934273"/>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65339" y="1236042"/>
            <a:ext cx="1371600" cy="369332"/>
          </a:xfrm>
          <a:prstGeom prst="rect">
            <a:avLst/>
          </a:prstGeom>
          <a:noFill/>
        </p:spPr>
        <p:txBody>
          <a:bodyPr wrap="square" rtlCol="0">
            <a:spAutoFit/>
          </a:bodyPr>
          <a:lstStyle/>
          <a:p>
            <a:r>
              <a:rPr lang="en-US" sz="900" dirty="0" smtClean="0"/>
              <a:t>FM Shares Data with ASHE</a:t>
            </a:r>
            <a:endParaRPr lang="en-US" sz="900" dirty="0"/>
          </a:p>
        </p:txBody>
      </p:sp>
      <p:sp>
        <p:nvSpPr>
          <p:cNvPr id="11" name="Rectangle 10"/>
          <p:cNvSpPr/>
          <p:nvPr/>
        </p:nvSpPr>
        <p:spPr>
          <a:xfrm>
            <a:off x="5044855" y="934273"/>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098361" y="1267892"/>
            <a:ext cx="1371600" cy="369332"/>
          </a:xfrm>
          <a:prstGeom prst="rect">
            <a:avLst/>
          </a:prstGeom>
          <a:noFill/>
        </p:spPr>
        <p:txBody>
          <a:bodyPr wrap="square" rtlCol="0">
            <a:spAutoFit/>
          </a:bodyPr>
          <a:lstStyle/>
          <a:p>
            <a:r>
              <a:rPr lang="en-US" sz="900" dirty="0" smtClean="0"/>
              <a:t>FM Shares Data with Lucid Building OS</a:t>
            </a:r>
            <a:endParaRPr lang="en-US" sz="900" dirty="0"/>
          </a:p>
        </p:txBody>
      </p:sp>
      <p:sp>
        <p:nvSpPr>
          <p:cNvPr id="13" name="Rectangle 12"/>
          <p:cNvSpPr/>
          <p:nvPr/>
        </p:nvSpPr>
        <p:spPr>
          <a:xfrm>
            <a:off x="7031490" y="944209"/>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030728" y="1222578"/>
            <a:ext cx="1371600" cy="507831"/>
          </a:xfrm>
          <a:prstGeom prst="rect">
            <a:avLst/>
          </a:prstGeom>
          <a:noFill/>
        </p:spPr>
        <p:txBody>
          <a:bodyPr wrap="square" rtlCol="0">
            <a:spAutoFit/>
          </a:bodyPr>
          <a:lstStyle/>
          <a:p>
            <a:r>
              <a:rPr lang="en-US" sz="900" dirty="0" smtClean="0"/>
              <a:t>ASHE buildings free dashboard in Building OS</a:t>
            </a:r>
            <a:endParaRPr lang="en-US" sz="900" dirty="0"/>
          </a:p>
        </p:txBody>
      </p:sp>
      <p:pic>
        <p:nvPicPr>
          <p:cNvPr id="15" name="Picture 14"/>
          <p:cNvPicPr>
            <a:picLocks noChangeAspect="1"/>
          </p:cNvPicPr>
          <p:nvPr/>
        </p:nvPicPr>
        <p:blipFill>
          <a:blip r:embed="rId3"/>
          <a:stretch>
            <a:fillRect/>
          </a:stretch>
        </p:blipFill>
        <p:spPr>
          <a:xfrm>
            <a:off x="1927802" y="2119227"/>
            <a:ext cx="4071690" cy="2020828"/>
          </a:xfrm>
          <a:prstGeom prst="rect">
            <a:avLst/>
          </a:prstGeom>
        </p:spPr>
      </p:pic>
      <p:cxnSp>
        <p:nvCxnSpPr>
          <p:cNvPr id="17" name="Straight Arrow Connector 16"/>
          <p:cNvCxnSpPr/>
          <p:nvPr/>
        </p:nvCxnSpPr>
        <p:spPr>
          <a:xfrm>
            <a:off x="2263030" y="1407703"/>
            <a:ext cx="744148" cy="8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999492" y="1996874"/>
            <a:ext cx="1710304" cy="57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1553" y="1407703"/>
            <a:ext cx="633302" cy="8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28199" y="1407703"/>
            <a:ext cx="590024" cy="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191703" y="3982502"/>
            <a:ext cx="1190398" cy="55245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984" y="3371093"/>
            <a:ext cx="1752600" cy="768962"/>
          </a:xfrm>
          <a:prstGeom prst="rect">
            <a:avLst/>
          </a:prstGeom>
        </p:spPr>
      </p:pic>
      <p:sp>
        <p:nvSpPr>
          <p:cNvPr id="23" name="TextBox 22"/>
          <p:cNvSpPr txBox="1"/>
          <p:nvPr/>
        </p:nvSpPr>
        <p:spPr>
          <a:xfrm>
            <a:off x="6323300" y="2857743"/>
            <a:ext cx="2294969"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F3F3F"/>
                </a:solidFill>
                <a:effectLst/>
                <a:uLnTx/>
                <a:uFillTx/>
                <a:latin typeface="Arial" pitchFamily="127" charset="0"/>
                <a:ea typeface="ＭＳ Ｐゴシック" pitchFamily="127" charset="-128"/>
              </a:rPr>
              <a:t>Special thanks to the Energy to Care </a:t>
            </a:r>
            <a:r>
              <a:rPr kumimoji="0" lang="en-US" sz="1100" b="1" i="0" u="none" strike="noStrike" kern="1200" cap="none" spc="0" normalizeH="0" baseline="0" noProof="0" dirty="0" smtClean="0">
                <a:ln>
                  <a:noFill/>
                </a:ln>
                <a:solidFill>
                  <a:srgbClr val="3F3F3F"/>
                </a:solidFill>
                <a:effectLst/>
                <a:uLnTx/>
                <a:uFillTx/>
                <a:latin typeface="Arial" pitchFamily="127" charset="0"/>
                <a:ea typeface="ＭＳ Ｐゴシック" pitchFamily="127" charset="-128"/>
              </a:rPr>
              <a:t>Diamond Sponsor!</a:t>
            </a:r>
            <a:endParaRPr kumimoji="0" lang="en-US" sz="1100" b="1" i="0" u="none" strike="noStrike" kern="1200" cap="none" spc="0" normalizeH="0" baseline="0" noProof="0" dirty="0">
              <a:ln>
                <a:noFill/>
              </a:ln>
              <a:solidFill>
                <a:srgbClr val="3F3F3F"/>
              </a:solidFill>
              <a:effectLst/>
              <a:uLnTx/>
              <a:uFillTx/>
              <a:latin typeface="Arial" pitchFamily="127" charset="0"/>
              <a:ea typeface="ＭＳ Ｐゴシック" pitchFamily="127" charset="-128"/>
              <a:sym typeface="Helvetica Light"/>
            </a:endParaRPr>
          </a:p>
        </p:txBody>
      </p:sp>
    </p:spTree>
    <p:extLst>
      <p:ext uri="{BB962C8B-B14F-4D97-AF65-F5344CB8AC3E}">
        <p14:creationId xmlns:p14="http://schemas.microsoft.com/office/powerpoint/2010/main" val="168739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428750"/>
            <a:ext cx="4191000" cy="533400"/>
          </a:xfrm>
        </p:spPr>
        <p:txBody>
          <a:bodyPr/>
          <a:lstStyle/>
          <a:p>
            <a:r>
              <a:rPr lang="en-US" dirty="0" smtClean="0"/>
              <a:t>Rick McGuffey</a:t>
            </a:r>
            <a:br>
              <a:rPr lang="en-US" dirty="0" smtClean="0"/>
            </a:br>
            <a:endParaRPr lang="en-US" dirty="0"/>
          </a:p>
        </p:txBody>
      </p:sp>
      <p:sp>
        <p:nvSpPr>
          <p:cNvPr id="3" name="Text Placeholder 2"/>
          <p:cNvSpPr>
            <a:spLocks noGrp="1"/>
          </p:cNvSpPr>
          <p:nvPr>
            <p:ph type="body" sz="quarter" idx="10"/>
          </p:nvPr>
        </p:nvSpPr>
        <p:spPr>
          <a:xfrm>
            <a:off x="4724400" y="1885950"/>
            <a:ext cx="4191000" cy="1524000"/>
          </a:xfrm>
        </p:spPr>
        <p:txBody>
          <a:bodyPr/>
          <a:lstStyle/>
          <a:p>
            <a:r>
              <a:rPr lang="en-US" dirty="0" smtClean="0"/>
              <a:t>Region 10 Director</a:t>
            </a:r>
          </a:p>
          <a:p>
            <a:r>
              <a:rPr lang="en-US" dirty="0" smtClean="0"/>
              <a:t>ASHE</a:t>
            </a:r>
            <a:endParaRPr lang="en-US" dirty="0"/>
          </a:p>
        </p:txBody>
      </p:sp>
      <p:sp>
        <p:nvSpPr>
          <p:cNvPr id="8" name="Title 1"/>
          <p:cNvSpPr txBox="1">
            <a:spLocks/>
          </p:cNvSpPr>
          <p:nvPr/>
        </p:nvSpPr>
        <p:spPr>
          <a:xfrm>
            <a:off x="4495800" y="2647950"/>
            <a:ext cx="4191000" cy="533400"/>
          </a:xfrm>
          <a:prstGeom prst="rect">
            <a:avLst/>
          </a:prstGeom>
        </p:spPr>
        <p:txBody>
          <a:bodyPr lIns="0" tIns="0" rIns="0" bIns="0" anchor="t"/>
          <a:lstStyle>
            <a:lvl1pPr algn="l" rtl="0" fontAlgn="base">
              <a:spcBef>
                <a:spcPct val="0"/>
              </a:spcBef>
              <a:spcAft>
                <a:spcPct val="0"/>
              </a:spcAft>
              <a:defRPr sz="3000" b="0" kern="1200" cap="none" baseline="0">
                <a:solidFill>
                  <a:schemeClr val="bg1"/>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8750"/>
            <a:ext cx="35718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640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087"/>
                </a:solidFill>
              </a:rPr>
              <a:t>2. Energy to Care – Educational Resources</a:t>
            </a:r>
            <a:endParaRPr lang="en-US" dirty="0">
              <a:solidFill>
                <a:srgbClr val="003087"/>
              </a:solidFill>
            </a:endParaRPr>
          </a:p>
        </p:txBody>
      </p:sp>
      <p:pic>
        <p:nvPicPr>
          <p:cNvPr id="5" name="Picture 4"/>
          <p:cNvPicPr>
            <a:picLocks noChangeAspect="1"/>
          </p:cNvPicPr>
          <p:nvPr/>
        </p:nvPicPr>
        <p:blipFill>
          <a:blip r:embed="rId3"/>
          <a:stretch>
            <a:fillRect/>
          </a:stretch>
        </p:blipFill>
        <p:spPr>
          <a:xfrm>
            <a:off x="1115872" y="1985417"/>
            <a:ext cx="3126325" cy="22741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750" y="541085"/>
            <a:ext cx="2146825" cy="2782806"/>
          </a:xfrm>
          <a:prstGeom prst="rect">
            <a:avLst/>
          </a:prstGeom>
        </p:spPr>
      </p:pic>
      <p:pic>
        <p:nvPicPr>
          <p:cNvPr id="9" name="Picture 8" descr="ASHE_Indiana_Regional.pdf - Adobe Acrobat Pro DC"/>
          <p:cNvPicPr>
            <a:picLocks noChangeAspect="1"/>
          </p:cNvPicPr>
          <p:nvPr/>
        </p:nvPicPr>
        <p:blipFill rotWithShape="1">
          <a:blip r:embed="rId6" cstate="print">
            <a:extLst>
              <a:ext uri="{28A0092B-C50C-407E-A947-70E740481C1C}">
                <a14:useLocalDpi xmlns:a14="http://schemas.microsoft.com/office/drawing/2010/main" val="0"/>
              </a:ext>
            </a:extLst>
          </a:blip>
          <a:srcRect l="26970" t="16248" r="43182" b="11382"/>
          <a:stretch/>
        </p:blipFill>
        <p:spPr>
          <a:xfrm rot="21167251">
            <a:off x="4286001" y="810892"/>
            <a:ext cx="2361873" cy="307523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3914363" y="3750512"/>
            <a:ext cx="3105150" cy="971550"/>
          </a:xfrm>
          <a:prstGeom prst="rect">
            <a:avLst/>
          </a:prstGeom>
        </p:spPr>
      </p:pic>
      <p:pic>
        <p:nvPicPr>
          <p:cNvPr id="7" name="Picture 6"/>
          <p:cNvPicPr>
            <a:picLocks noChangeAspect="1"/>
          </p:cNvPicPr>
          <p:nvPr/>
        </p:nvPicPr>
        <p:blipFill>
          <a:blip r:embed="rId8"/>
          <a:stretch>
            <a:fillRect/>
          </a:stretch>
        </p:blipFill>
        <p:spPr>
          <a:xfrm>
            <a:off x="648145" y="819150"/>
            <a:ext cx="3624532" cy="1113338"/>
          </a:xfrm>
          <a:prstGeom prst="rect">
            <a:avLst/>
          </a:prstGeom>
        </p:spPr>
      </p:pic>
    </p:spTree>
    <p:extLst>
      <p:ext uri="{BB962C8B-B14F-4D97-AF65-F5344CB8AC3E}">
        <p14:creationId xmlns:p14="http://schemas.microsoft.com/office/powerpoint/2010/main" val="387276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39B"/>
                </a:solidFill>
              </a:rPr>
              <a:t>3. Energy to Care </a:t>
            </a:r>
            <a:r>
              <a:rPr lang="en-US" dirty="0">
                <a:solidFill>
                  <a:srgbClr val="00539B"/>
                </a:solidFill>
              </a:rPr>
              <a:t>Treasure Hunt</a:t>
            </a:r>
          </a:p>
        </p:txBody>
      </p:sp>
      <p:sp>
        <p:nvSpPr>
          <p:cNvPr id="7" name="Text Placeholder 6"/>
          <p:cNvSpPr>
            <a:spLocks noGrp="1"/>
          </p:cNvSpPr>
          <p:nvPr>
            <p:ph type="body" sz="quarter" idx="11"/>
          </p:nvPr>
        </p:nvSpPr>
        <p:spPr>
          <a:xfrm>
            <a:off x="952500" y="2258301"/>
            <a:ext cx="3886200" cy="2302736"/>
          </a:xfrm>
        </p:spPr>
        <p:txBody>
          <a:bodyPr/>
          <a:lstStyle/>
          <a:p>
            <a:pPr marL="0" indent="0">
              <a:spcAft>
                <a:spcPts val="900"/>
              </a:spcAft>
              <a:buNone/>
            </a:pPr>
            <a:r>
              <a:rPr lang="en-US" dirty="0">
                <a:solidFill>
                  <a:srgbClr val="00539B"/>
                </a:solidFill>
              </a:rPr>
              <a:t>Participants learn to identify low cost/no cost measures for efficiency as well as Capitol Measures.</a:t>
            </a:r>
          </a:p>
          <a:p>
            <a:pPr marL="0" indent="0">
              <a:buNone/>
            </a:pPr>
            <a:r>
              <a:rPr lang="en-US" dirty="0">
                <a:solidFill>
                  <a:srgbClr val="00539B"/>
                </a:solidFill>
              </a:rPr>
              <a:t>Treasure Hunts result in a culture change geared toward efficiency. </a:t>
            </a:r>
          </a:p>
          <a:p>
            <a:pPr marL="0" indent="0">
              <a:buNone/>
            </a:pPr>
            <a:endParaRPr lang="en-US" dirty="0">
              <a:solidFill>
                <a:srgbClr val="00539B"/>
              </a:solidFill>
            </a:endParaRPr>
          </a:p>
          <a:p>
            <a:pPr marL="0" indent="0">
              <a:buNone/>
            </a:pPr>
            <a:r>
              <a:rPr lang="en-US" dirty="0">
                <a:solidFill>
                  <a:srgbClr val="00539B"/>
                </a:solidFill>
              </a:rPr>
              <a:t>Engage layers of personnel</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62525"/>
            <a:ext cx="3529502" cy="2357572"/>
          </a:xfrm>
          <a:prstGeom prst="rect">
            <a:avLst/>
          </a:prstGeom>
        </p:spPr>
      </p:pic>
      <p:pic>
        <p:nvPicPr>
          <p:cNvPr id="6" name="Picture 5"/>
          <p:cNvPicPr>
            <a:picLocks noChangeAspect="1"/>
          </p:cNvPicPr>
          <p:nvPr/>
        </p:nvPicPr>
        <p:blipFill>
          <a:blip r:embed="rId4"/>
          <a:stretch>
            <a:fillRect/>
          </a:stretch>
        </p:blipFill>
        <p:spPr>
          <a:xfrm>
            <a:off x="533400" y="827237"/>
            <a:ext cx="4724400" cy="1270577"/>
          </a:xfrm>
          <a:prstGeom prst="rect">
            <a:avLst/>
          </a:prstGeom>
        </p:spPr>
      </p:pic>
      <p:pic>
        <p:nvPicPr>
          <p:cNvPr id="8" name="Picture 7"/>
          <p:cNvPicPr>
            <a:picLocks noChangeAspect="1"/>
          </p:cNvPicPr>
          <p:nvPr/>
        </p:nvPicPr>
        <p:blipFill>
          <a:blip r:embed="rId5"/>
          <a:stretch>
            <a:fillRect/>
          </a:stretch>
        </p:blipFill>
        <p:spPr>
          <a:xfrm>
            <a:off x="6748231" y="4339647"/>
            <a:ext cx="1190398" cy="552450"/>
          </a:xfrm>
          <a:prstGeom prst="rect">
            <a:avLst/>
          </a:prstGeom>
        </p:spPr>
      </p:pic>
    </p:spTree>
    <p:extLst>
      <p:ext uri="{BB962C8B-B14F-4D97-AF65-F5344CB8AC3E}">
        <p14:creationId xmlns:p14="http://schemas.microsoft.com/office/powerpoint/2010/main" val="3011930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81C88-1BEF-4C83-BB1A-FF9E22C26608}"/>
              </a:ext>
            </a:extLst>
          </p:cNvPr>
          <p:cNvSpPr>
            <a:spLocks noGrp="1"/>
          </p:cNvSpPr>
          <p:nvPr>
            <p:ph type="title"/>
          </p:nvPr>
        </p:nvSpPr>
        <p:spPr>
          <a:xfrm>
            <a:off x="574289" y="971550"/>
            <a:ext cx="8229600" cy="533400"/>
          </a:xfrm>
        </p:spPr>
        <p:txBody>
          <a:bodyPr vert="horz" lIns="91440" tIns="45720" rIns="91440" bIns="45720" rtlCol="0" anchor="ctr">
            <a:normAutofit fontScale="90000"/>
          </a:bodyPr>
          <a:lstStyle/>
          <a:p>
            <a:pPr>
              <a:lnSpc>
                <a:spcPct val="90000"/>
              </a:lnSpc>
            </a:pPr>
            <a:r>
              <a:rPr lang="en-US" sz="4100" kern="1200" dirty="0">
                <a:solidFill>
                  <a:schemeClr val="accent1"/>
                </a:solidFill>
                <a:latin typeface="+mj-lt"/>
                <a:ea typeface="+mj-ea"/>
                <a:cs typeface="+mj-cs"/>
              </a:rPr>
              <a:t>Key Learning Objectives</a:t>
            </a:r>
          </a:p>
        </p:txBody>
      </p:sp>
      <p:sp>
        <p:nvSpPr>
          <p:cNvPr id="3" name="Text Placeholder 2">
            <a:extLst>
              <a:ext uri="{FF2B5EF4-FFF2-40B4-BE49-F238E27FC236}">
                <a16:creationId xmlns="" xmlns:a16="http://schemas.microsoft.com/office/drawing/2014/main" id="{77990ABC-5366-47AB-BCB9-0DED0C2F9B3D}"/>
              </a:ext>
            </a:extLst>
          </p:cNvPr>
          <p:cNvSpPr>
            <a:spLocks noGrp="1"/>
          </p:cNvSpPr>
          <p:nvPr>
            <p:ph type="body" sz="quarter" idx="4294967295"/>
          </p:nvPr>
        </p:nvSpPr>
        <p:spPr>
          <a:xfrm>
            <a:off x="574289" y="779462"/>
            <a:ext cx="8382000" cy="3773488"/>
          </a:xfrm>
          <a:prstGeom prst="rect">
            <a:avLst/>
          </a:prstGeom>
        </p:spPr>
        <p:txBody>
          <a:bodyPr vert="horz" lIns="91440" tIns="45720" rIns="91440" bIns="45720" rtlCol="0" anchor="ctr">
            <a:noAutofit/>
          </a:bodyPr>
          <a:lstStyle/>
          <a:p>
            <a:pPr>
              <a:lnSpc>
                <a:spcPct val="90000"/>
              </a:lnSpc>
              <a:spcAft>
                <a:spcPts val="600"/>
              </a:spcAft>
              <a:buFont typeface="Arial" panose="020B0604020202020204" pitchFamily="34" charset="0"/>
              <a:buChar char="•"/>
            </a:pPr>
            <a:r>
              <a:rPr lang="en-US" sz="1600" dirty="0">
                <a:solidFill>
                  <a:srgbClr val="00529B"/>
                </a:solidFill>
                <a:latin typeface="+mn-lt"/>
                <a:ea typeface="+mn-ea"/>
                <a:cs typeface="+mn-cs"/>
              </a:rPr>
              <a:t>Adopt a culture of continuous improvement to reduce energy consumption and cost</a:t>
            </a:r>
          </a:p>
          <a:p>
            <a:pPr>
              <a:lnSpc>
                <a:spcPct val="90000"/>
              </a:lnSpc>
              <a:spcAft>
                <a:spcPts val="600"/>
              </a:spcAft>
              <a:buFont typeface="Arial" panose="020B0604020202020204" pitchFamily="34" charset="0"/>
              <a:buChar char="•"/>
            </a:pPr>
            <a:r>
              <a:rPr lang="en-US" sz="1600" dirty="0" smtClean="0">
                <a:solidFill>
                  <a:srgbClr val="00529B"/>
                </a:solidFill>
                <a:latin typeface="+mn-lt"/>
                <a:ea typeface="+mn-ea"/>
                <a:cs typeface="+mn-cs"/>
              </a:rPr>
              <a:t>Identify </a:t>
            </a:r>
            <a:r>
              <a:rPr lang="en-US" sz="1600" dirty="0">
                <a:solidFill>
                  <a:srgbClr val="00529B"/>
                </a:solidFill>
                <a:latin typeface="+mn-lt"/>
                <a:ea typeface="+mn-ea"/>
                <a:cs typeface="+mn-cs"/>
              </a:rPr>
              <a:t>no- and low-cost energy savings opportunities</a:t>
            </a:r>
          </a:p>
          <a:p>
            <a:pPr>
              <a:lnSpc>
                <a:spcPct val="90000"/>
              </a:lnSpc>
              <a:spcAft>
                <a:spcPts val="600"/>
              </a:spcAft>
              <a:buFont typeface="Arial" panose="020B0604020202020204" pitchFamily="34" charset="0"/>
              <a:buChar char="•"/>
            </a:pPr>
            <a:r>
              <a:rPr lang="en-US" sz="1600" dirty="0" smtClean="0">
                <a:solidFill>
                  <a:srgbClr val="00529B"/>
                </a:solidFill>
                <a:latin typeface="+mn-lt"/>
                <a:ea typeface="+mn-ea"/>
                <a:cs typeface="+mn-cs"/>
              </a:rPr>
              <a:t>Engage </a:t>
            </a:r>
            <a:r>
              <a:rPr lang="en-US" sz="1600" dirty="0">
                <a:solidFill>
                  <a:srgbClr val="00529B"/>
                </a:solidFill>
                <a:latin typeface="+mn-lt"/>
                <a:ea typeface="+mn-ea"/>
                <a:cs typeface="+mn-cs"/>
              </a:rPr>
              <a:t>and train hospital staff from all departments</a:t>
            </a:r>
          </a:p>
          <a:p>
            <a:pPr>
              <a:lnSpc>
                <a:spcPct val="90000"/>
              </a:lnSpc>
              <a:spcAft>
                <a:spcPts val="600"/>
              </a:spcAft>
              <a:buFont typeface="Arial" panose="020B0604020202020204" pitchFamily="34" charset="0"/>
              <a:buChar char="•"/>
            </a:pPr>
            <a:r>
              <a:rPr lang="en-US" sz="1600" dirty="0" smtClean="0">
                <a:solidFill>
                  <a:srgbClr val="00529B"/>
                </a:solidFill>
                <a:latin typeface="+mn-lt"/>
                <a:ea typeface="+mn-ea"/>
                <a:cs typeface="+mn-cs"/>
              </a:rPr>
              <a:t>Create </a:t>
            </a:r>
            <a:r>
              <a:rPr lang="en-US" sz="1600" dirty="0">
                <a:solidFill>
                  <a:srgbClr val="00529B"/>
                </a:solidFill>
                <a:latin typeface="+mn-lt"/>
                <a:ea typeface="+mn-ea"/>
                <a:cs typeface="+mn-cs"/>
              </a:rPr>
              <a:t>facility action plans</a:t>
            </a:r>
          </a:p>
          <a:p>
            <a:pPr>
              <a:lnSpc>
                <a:spcPct val="90000"/>
              </a:lnSpc>
              <a:spcAft>
                <a:spcPts val="600"/>
              </a:spcAft>
              <a:buFont typeface="Arial" panose="020B0604020202020204" pitchFamily="34" charset="0"/>
              <a:buChar char="•"/>
            </a:pPr>
            <a:r>
              <a:rPr lang="en-US" sz="1600" dirty="0" smtClean="0">
                <a:solidFill>
                  <a:srgbClr val="00529B"/>
                </a:solidFill>
                <a:latin typeface="+mn-lt"/>
                <a:ea typeface="+mn-ea"/>
                <a:cs typeface="+mn-cs"/>
              </a:rPr>
              <a:t>Establish </a:t>
            </a:r>
            <a:r>
              <a:rPr lang="en-US" sz="1600" dirty="0">
                <a:solidFill>
                  <a:srgbClr val="00529B"/>
                </a:solidFill>
                <a:latin typeface="+mn-lt"/>
                <a:ea typeface="+mn-ea"/>
                <a:cs typeface="+mn-cs"/>
              </a:rPr>
              <a:t>and assign project implementation responsibilities</a:t>
            </a:r>
          </a:p>
          <a:p>
            <a:pPr>
              <a:lnSpc>
                <a:spcPct val="90000"/>
              </a:lnSpc>
              <a:spcAft>
                <a:spcPts val="600"/>
              </a:spcAft>
              <a:buFont typeface="Arial" panose="020B0604020202020204" pitchFamily="34" charset="0"/>
              <a:buChar char="•"/>
            </a:pPr>
            <a:endParaRPr lang="en-US" sz="1600" dirty="0">
              <a:solidFill>
                <a:schemeClr val="tx1"/>
              </a:solidFill>
              <a:latin typeface="+mn-lt"/>
              <a:ea typeface="+mn-ea"/>
              <a:cs typeface="+mn-cs"/>
            </a:endParaRPr>
          </a:p>
        </p:txBody>
      </p:sp>
      <p:pic>
        <p:nvPicPr>
          <p:cNvPr id="5" name="Picture 4"/>
          <p:cNvPicPr>
            <a:picLocks noChangeAspect="1"/>
          </p:cNvPicPr>
          <p:nvPr/>
        </p:nvPicPr>
        <p:blipFill>
          <a:blip r:embed="rId3"/>
          <a:stretch>
            <a:fillRect/>
          </a:stretch>
        </p:blipFill>
        <p:spPr>
          <a:xfrm>
            <a:off x="609601" y="4019550"/>
            <a:ext cx="1190398" cy="552450"/>
          </a:xfrm>
          <a:prstGeom prst="rect">
            <a:avLst/>
          </a:prstGeom>
        </p:spPr>
      </p:pic>
      <p:sp>
        <p:nvSpPr>
          <p:cNvPr id="6" name="Title 1"/>
          <p:cNvSpPr txBox="1">
            <a:spLocks/>
          </p:cNvSpPr>
          <p:nvPr/>
        </p:nvSpPr>
        <p:spPr>
          <a:xfrm>
            <a:off x="457200" y="133350"/>
            <a:ext cx="8229600" cy="533400"/>
          </a:xfrm>
          <a:prstGeom prst="rect">
            <a:avLst/>
          </a:prstGeom>
        </p:spPr>
        <p:txBody>
          <a:bodyPr lIns="0" tIns="0" rIns="0" bIns="0" anchor="t">
            <a:normAutofit/>
          </a:bodyPr>
          <a:lstStyle>
            <a:lvl1pPr algn="l" rtl="0" fontAlgn="base">
              <a:spcBef>
                <a:spcPct val="0"/>
              </a:spcBef>
              <a:spcAft>
                <a:spcPct val="0"/>
              </a:spcAft>
              <a:defRPr sz="2400" b="0" kern="1200" cap="none" baseline="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a:lstStyle>
          <a:p>
            <a:r>
              <a:rPr lang="en-US" dirty="0" smtClean="0">
                <a:solidFill>
                  <a:srgbClr val="00539B"/>
                </a:solidFill>
              </a:rPr>
              <a:t>3. Energy to Care Treasure Hunt</a:t>
            </a:r>
            <a:endParaRPr lang="en-US" dirty="0">
              <a:solidFill>
                <a:srgbClr val="00539B"/>
              </a:solidFill>
            </a:endParaRPr>
          </a:p>
        </p:txBody>
      </p:sp>
    </p:spTree>
    <p:extLst>
      <p:ext uri="{BB962C8B-B14F-4D97-AF65-F5344CB8AC3E}">
        <p14:creationId xmlns:p14="http://schemas.microsoft.com/office/powerpoint/2010/main" val="2642378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cs typeface="Arial" panose="020B0604020202020204" pitchFamily="34" charset="0"/>
              </a:rPr>
              <a:t>4. Energy to Care Awards Program</a:t>
            </a:r>
            <a:endParaRPr lang="en-US" dirty="0"/>
          </a:p>
        </p:txBody>
      </p:sp>
      <p:sp>
        <p:nvSpPr>
          <p:cNvPr id="4" name="Text Placeholder 2"/>
          <p:cNvSpPr>
            <a:spLocks noGrp="1"/>
          </p:cNvSpPr>
          <p:nvPr>
            <p:ph type="body" sz="quarter" idx="4294967295"/>
          </p:nvPr>
        </p:nvSpPr>
        <p:spPr>
          <a:xfrm>
            <a:off x="500023" y="895350"/>
            <a:ext cx="8382000" cy="3505200"/>
          </a:xfrm>
          <a:prstGeom prst="rect">
            <a:avLst/>
          </a:prstGeom>
        </p:spPr>
        <p:txBody>
          <a:bodyPr/>
          <a:lstStyle/>
          <a:p>
            <a:pPr marL="0" indent="0">
              <a:buNone/>
            </a:pPr>
            <a:r>
              <a:rPr lang="en-US" sz="2000" dirty="0"/>
              <a:t>The </a:t>
            </a:r>
            <a:r>
              <a:rPr lang="en-US" sz="2000" b="1" dirty="0"/>
              <a:t>Energy to Care Awards </a:t>
            </a:r>
            <a:r>
              <a:rPr lang="en-US" sz="2000" dirty="0"/>
              <a:t>honor health care facilities that reduce energy consumption by </a:t>
            </a:r>
            <a:r>
              <a:rPr lang="en-US" sz="2000" dirty="0" smtClean="0"/>
              <a:t>10% </a:t>
            </a:r>
            <a:r>
              <a:rPr lang="en-US" sz="2000" dirty="0"/>
              <a:t>in a single year or by </a:t>
            </a:r>
            <a:r>
              <a:rPr lang="en-US" sz="2000" dirty="0" smtClean="0"/>
              <a:t>15% over </a:t>
            </a:r>
            <a:r>
              <a:rPr lang="en-US" sz="2000" dirty="0"/>
              <a:t>two years. The program also recognizes previous award winners that reduce energy consumption by </a:t>
            </a:r>
            <a:r>
              <a:rPr lang="en-US" sz="2000" dirty="0" smtClean="0"/>
              <a:t>5%. </a:t>
            </a:r>
          </a:p>
          <a:p>
            <a:pPr marL="0" indent="0">
              <a:buNone/>
            </a:pPr>
            <a:endParaRPr lang="en-US" sz="2000" dirty="0"/>
          </a:p>
          <a:p>
            <a:pPr marL="0" indent="0">
              <a:buNone/>
            </a:pPr>
            <a:r>
              <a:rPr lang="en-US" sz="2000" dirty="0" smtClean="0"/>
              <a:t>The </a:t>
            </a:r>
            <a:r>
              <a:rPr lang="en-US" sz="2000" b="1" dirty="0"/>
              <a:t>Energy Champion </a:t>
            </a:r>
            <a:r>
              <a:rPr lang="en-US" sz="2000" b="1" dirty="0" smtClean="0"/>
              <a:t>Award </a:t>
            </a:r>
            <a:r>
              <a:rPr lang="en-US" sz="2000" dirty="0" smtClean="0"/>
              <a:t>is </a:t>
            </a:r>
            <a:r>
              <a:rPr lang="en-US" sz="2000" dirty="0"/>
              <a:t>given out once per year to honor a single </a:t>
            </a:r>
            <a:r>
              <a:rPr lang="en-US" sz="2000" dirty="0" smtClean="0"/>
              <a:t>facility that </a:t>
            </a:r>
            <a:r>
              <a:rPr lang="en-US" sz="2000" dirty="0"/>
              <a:t>has demonstrated outstanding leadership in energy efficiency.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325737"/>
            <a:ext cx="2057400" cy="13208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283940"/>
            <a:ext cx="2743200" cy="1404481"/>
          </a:xfrm>
          <a:prstGeom prst="rect">
            <a:avLst/>
          </a:prstGeom>
        </p:spPr>
      </p:pic>
    </p:spTree>
    <p:extLst>
      <p:ext uri="{BB962C8B-B14F-4D97-AF65-F5344CB8AC3E}">
        <p14:creationId xmlns:p14="http://schemas.microsoft.com/office/powerpoint/2010/main" val="328202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ASHE Strategic Plan</a:t>
            </a:r>
            <a:endParaRPr lang="en-US" sz="3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Tree>
    <p:extLst>
      <p:ext uri="{BB962C8B-B14F-4D97-AF65-F5344CB8AC3E}">
        <p14:creationId xmlns:p14="http://schemas.microsoft.com/office/powerpoint/2010/main" val="224942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Strategic Planning</a:t>
            </a:r>
          </a:p>
        </p:txBody>
      </p:sp>
      <p:sp>
        <p:nvSpPr>
          <p:cNvPr id="3" name="Text Placeholder 2"/>
          <p:cNvSpPr>
            <a:spLocks noGrp="1"/>
          </p:cNvSpPr>
          <p:nvPr>
            <p:ph type="body" sz="quarter" idx="11"/>
          </p:nvPr>
        </p:nvSpPr>
        <p:spPr/>
        <p:txBody>
          <a:bodyPr/>
          <a:lstStyle/>
          <a:p>
            <a:pPr>
              <a:lnSpc>
                <a:spcPct val="150000"/>
              </a:lnSpc>
              <a:buFont typeface="Arial" panose="020B0604020202020204" pitchFamily="34" charset="0"/>
              <a:buChar char="•"/>
            </a:pPr>
            <a:r>
              <a:rPr lang="en-US" sz="2000" dirty="0" smtClean="0"/>
              <a:t>Update the ASHE 3-year strategic plan</a:t>
            </a:r>
          </a:p>
          <a:p>
            <a:pPr>
              <a:lnSpc>
                <a:spcPct val="150000"/>
              </a:lnSpc>
              <a:buFont typeface="Arial" panose="020B0604020202020204" pitchFamily="34" charset="0"/>
              <a:buChar char="•"/>
            </a:pPr>
            <a:r>
              <a:rPr lang="en-US" sz="2000" dirty="0" smtClean="0"/>
              <a:t>Do we keep or change our strategic imperatives?</a:t>
            </a:r>
          </a:p>
          <a:p>
            <a:pPr>
              <a:lnSpc>
                <a:spcPct val="150000"/>
              </a:lnSpc>
              <a:buFont typeface="Arial" panose="020B0604020202020204" pitchFamily="34" charset="0"/>
              <a:buChar char="•"/>
            </a:pPr>
            <a:r>
              <a:rPr lang="en-US" sz="2000" dirty="0" smtClean="0"/>
              <a:t>Member survey results</a:t>
            </a:r>
          </a:p>
          <a:p>
            <a:pPr>
              <a:lnSpc>
                <a:spcPct val="150000"/>
              </a:lnSpc>
              <a:buFont typeface="Arial" panose="020B0604020202020204" pitchFamily="34" charset="0"/>
              <a:buChar char="•"/>
            </a:pPr>
            <a:r>
              <a:rPr lang="en-US" sz="2000" dirty="0" smtClean="0"/>
              <a:t>What should ASHE set as priorities?</a:t>
            </a:r>
          </a:p>
          <a:p>
            <a:endParaRPr lang="en-US" sz="2000" dirty="0" smtClean="0"/>
          </a:p>
        </p:txBody>
      </p:sp>
    </p:spTree>
    <p:extLst>
      <p:ext uri="{BB962C8B-B14F-4D97-AF65-F5344CB8AC3E}">
        <p14:creationId xmlns:p14="http://schemas.microsoft.com/office/powerpoint/2010/main" val="2349310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Strategic Imperatives</a:t>
            </a:r>
            <a:endParaRPr lang="en-US" dirty="0"/>
          </a:p>
        </p:txBody>
      </p:sp>
      <p:sp>
        <p:nvSpPr>
          <p:cNvPr id="3" name="Text Placeholder 2"/>
          <p:cNvSpPr>
            <a:spLocks noGrp="1"/>
          </p:cNvSpPr>
          <p:nvPr>
            <p:ph type="body" sz="quarter" idx="11"/>
          </p:nvPr>
        </p:nvSpPr>
        <p:spPr>
          <a:xfrm>
            <a:off x="457200" y="666750"/>
            <a:ext cx="8229600" cy="3810000"/>
          </a:xfrm>
        </p:spPr>
        <p:txBody>
          <a:bodyPr/>
          <a:lstStyle/>
          <a:p>
            <a:pPr>
              <a:lnSpc>
                <a:spcPct val="150000"/>
              </a:lnSpc>
              <a:buFont typeface="Arial" panose="020B0604020202020204" pitchFamily="34" charset="0"/>
              <a:buChar char="•"/>
            </a:pPr>
            <a:r>
              <a:rPr lang="en-US" sz="2000" dirty="0" smtClean="0"/>
              <a:t>Succession Planning </a:t>
            </a:r>
            <a:r>
              <a:rPr lang="en-US" sz="2000" i="1" dirty="0" smtClean="0"/>
              <a:t>becomes</a:t>
            </a:r>
            <a:r>
              <a:rPr lang="en-US" sz="2000" dirty="0" smtClean="0"/>
              <a:t> Professional Development</a:t>
            </a:r>
          </a:p>
          <a:p>
            <a:pPr lvl="1">
              <a:lnSpc>
                <a:spcPct val="150000"/>
              </a:lnSpc>
              <a:buFont typeface="Arial" panose="020B0604020202020204" pitchFamily="34" charset="0"/>
              <a:buChar char="•"/>
            </a:pPr>
            <a:r>
              <a:rPr lang="en-US" dirty="0" smtClean="0"/>
              <a:t>Focus on education and career advancement</a:t>
            </a:r>
          </a:p>
          <a:p>
            <a:pPr>
              <a:lnSpc>
                <a:spcPct val="150000"/>
              </a:lnSpc>
              <a:spcBef>
                <a:spcPts val="0"/>
              </a:spcBef>
              <a:buFont typeface="Arial" panose="020B0604020202020204" pitchFamily="34" charset="0"/>
              <a:buChar char="•"/>
            </a:pPr>
            <a:r>
              <a:rPr lang="en-US" sz="2000" dirty="0" smtClean="0"/>
              <a:t>Sustainability </a:t>
            </a:r>
            <a:r>
              <a:rPr lang="en-US" sz="2000" i="1" dirty="0" smtClean="0"/>
              <a:t>becomes</a:t>
            </a:r>
            <a:r>
              <a:rPr lang="en-US" sz="2000" dirty="0" smtClean="0"/>
              <a:t> Operational Excellence</a:t>
            </a:r>
          </a:p>
          <a:p>
            <a:pPr lvl="1">
              <a:lnSpc>
                <a:spcPct val="150000"/>
              </a:lnSpc>
              <a:buFont typeface="Arial" panose="020B0604020202020204" pitchFamily="34" charset="0"/>
              <a:buChar char="•"/>
            </a:pPr>
            <a:r>
              <a:rPr lang="en-US" dirty="0" smtClean="0"/>
              <a:t>Creating efficiency, reducing cost and improving performance</a:t>
            </a:r>
          </a:p>
          <a:p>
            <a:pPr>
              <a:lnSpc>
                <a:spcPct val="150000"/>
              </a:lnSpc>
              <a:buFont typeface="Arial" panose="020B0604020202020204" pitchFamily="34" charset="0"/>
              <a:buChar char="•"/>
            </a:pPr>
            <a:r>
              <a:rPr lang="en-US" sz="2000" dirty="0" smtClean="0"/>
              <a:t>Member Value </a:t>
            </a:r>
            <a:r>
              <a:rPr lang="en-US" sz="2000" i="1" dirty="0" smtClean="0"/>
              <a:t>becomes </a:t>
            </a:r>
            <a:r>
              <a:rPr lang="en-US" sz="2000" dirty="0" smtClean="0"/>
              <a:t>Professional Reputation</a:t>
            </a:r>
          </a:p>
          <a:p>
            <a:pPr lvl="1">
              <a:lnSpc>
                <a:spcPct val="150000"/>
              </a:lnSpc>
              <a:buFont typeface="Arial" panose="020B0604020202020204" pitchFamily="34" charset="0"/>
              <a:buChar char="•"/>
            </a:pPr>
            <a:r>
              <a:rPr lang="en-US" dirty="0" smtClean="0"/>
              <a:t>Increasing credibility within the industry.  Partnering with related organizations.</a:t>
            </a:r>
          </a:p>
          <a:p>
            <a:pPr marL="0" indent="0">
              <a:buNone/>
            </a:pPr>
            <a:endParaRPr lang="en-US" dirty="0"/>
          </a:p>
        </p:txBody>
      </p:sp>
    </p:spTree>
    <p:extLst>
      <p:ext uri="{BB962C8B-B14F-4D97-AF65-F5344CB8AC3E}">
        <p14:creationId xmlns:p14="http://schemas.microsoft.com/office/powerpoint/2010/main" val="885925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 Strategic Imperatives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25" r="10375" b="4743"/>
          <a:stretch/>
        </p:blipFill>
        <p:spPr>
          <a:xfrm>
            <a:off x="3177106" y="2177203"/>
            <a:ext cx="2576945" cy="1534194"/>
          </a:xfrm>
          <a:prstGeom prst="rect">
            <a:avLst/>
          </a:prstGeom>
        </p:spPr>
      </p:pic>
      <p:sp>
        <p:nvSpPr>
          <p:cNvPr id="5" name="Rounded Rectangle 4"/>
          <p:cNvSpPr/>
          <p:nvPr/>
        </p:nvSpPr>
        <p:spPr>
          <a:xfrm>
            <a:off x="3020034" y="919501"/>
            <a:ext cx="2891090" cy="1037052"/>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algn="ctr" fontAlgn="auto">
              <a:spcBef>
                <a:spcPts val="0"/>
              </a:spcBef>
              <a:spcAft>
                <a:spcPts val="0"/>
              </a:spcAft>
              <a:defRPr/>
            </a:pPr>
            <a:endParaRPr lang="en-US" kern="0" smtClean="0">
              <a:solidFill>
                <a:srgbClr val="FFFFFF"/>
              </a:solidFill>
              <a:latin typeface="Arial"/>
              <a:cs typeface="+mn-cs"/>
            </a:endParaRPr>
          </a:p>
        </p:txBody>
      </p:sp>
      <p:sp>
        <p:nvSpPr>
          <p:cNvPr id="6" name="TextBox 5"/>
          <p:cNvSpPr txBox="1"/>
          <p:nvPr/>
        </p:nvSpPr>
        <p:spPr>
          <a:xfrm>
            <a:off x="2757461" y="979240"/>
            <a:ext cx="3416236" cy="954107"/>
          </a:xfrm>
          <a:prstGeom prst="rect">
            <a:avLst/>
          </a:prstGeom>
          <a:noFill/>
        </p:spPr>
        <p:txBody>
          <a:bodyPr wrap="square" rtlCol="0">
            <a:spAutoFit/>
          </a:bodyPr>
          <a:lstStyle/>
          <a:p>
            <a:pPr algn="ctr" fontAlgn="auto">
              <a:spcBef>
                <a:spcPts val="0"/>
              </a:spcBef>
              <a:spcAft>
                <a:spcPts val="0"/>
              </a:spcAft>
              <a:defRPr/>
            </a:pPr>
            <a:r>
              <a:rPr lang="en-US" sz="2800" b="1" dirty="0" smtClean="0">
                <a:solidFill>
                  <a:srgbClr val="FFFFFF"/>
                </a:solidFill>
                <a:latin typeface="Arial"/>
                <a:cs typeface="+mn-cs"/>
              </a:rPr>
              <a:t>Career </a:t>
            </a:r>
          </a:p>
          <a:p>
            <a:pPr algn="ctr" fontAlgn="auto">
              <a:spcBef>
                <a:spcPts val="0"/>
              </a:spcBef>
              <a:spcAft>
                <a:spcPts val="0"/>
              </a:spcAft>
              <a:defRPr/>
            </a:pPr>
            <a:r>
              <a:rPr lang="en-US" sz="2800" b="1" dirty="0" smtClean="0">
                <a:solidFill>
                  <a:srgbClr val="FFFFFF"/>
                </a:solidFill>
                <a:latin typeface="Arial"/>
                <a:cs typeface="+mn-cs"/>
              </a:rPr>
              <a:t>Development</a:t>
            </a:r>
          </a:p>
        </p:txBody>
      </p:sp>
      <p:sp>
        <p:nvSpPr>
          <p:cNvPr id="7" name="Rounded Rectangle 6"/>
          <p:cNvSpPr/>
          <p:nvPr/>
        </p:nvSpPr>
        <p:spPr>
          <a:xfrm>
            <a:off x="6173697" y="919501"/>
            <a:ext cx="2590800" cy="1037051"/>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algn="ctr" fontAlgn="auto">
              <a:spcBef>
                <a:spcPts val="0"/>
              </a:spcBef>
              <a:spcAft>
                <a:spcPts val="0"/>
              </a:spcAft>
              <a:defRPr/>
            </a:pPr>
            <a:endParaRPr lang="en-US" kern="0" smtClean="0">
              <a:solidFill>
                <a:srgbClr val="FFFFFF"/>
              </a:solidFill>
              <a:latin typeface="Arial"/>
              <a:cs typeface="+mn-cs"/>
            </a:endParaRPr>
          </a:p>
        </p:txBody>
      </p:sp>
      <p:sp>
        <p:nvSpPr>
          <p:cNvPr id="8" name="Rounded Rectangle 7"/>
          <p:cNvSpPr/>
          <p:nvPr/>
        </p:nvSpPr>
        <p:spPr>
          <a:xfrm>
            <a:off x="249713" y="919501"/>
            <a:ext cx="2578331" cy="1037052"/>
          </a:xfrm>
          <a:prstGeom prst="roundRect">
            <a:avLst/>
          </a:prstGeom>
          <a:solidFill>
            <a:srgbClr val="70AD47"/>
          </a:solidFill>
          <a:ln>
            <a:noFill/>
          </a:ln>
          <a:effectLst>
            <a:outerShdw blurRad="57150" dist="19050" dir="5400000" algn="ctr" rotWithShape="0">
              <a:srgbClr val="000000">
                <a:alpha val="63000"/>
              </a:srgbClr>
            </a:outerShdw>
          </a:effectLst>
        </p:spPr>
        <p:txBody>
          <a:bodyPr rtlCol="0" anchor="ctr"/>
          <a:lstStyle/>
          <a:p>
            <a:pPr algn="ctr" fontAlgn="auto">
              <a:spcBef>
                <a:spcPts val="0"/>
              </a:spcBef>
              <a:spcAft>
                <a:spcPts val="0"/>
              </a:spcAft>
              <a:defRPr/>
            </a:pPr>
            <a:endParaRPr lang="en-US" kern="0" smtClean="0">
              <a:solidFill>
                <a:srgbClr val="FFFFFF"/>
              </a:solidFill>
              <a:latin typeface="Arial"/>
              <a:cs typeface="+mn-cs"/>
            </a:endParaRPr>
          </a:p>
        </p:txBody>
      </p:sp>
      <p:sp>
        <p:nvSpPr>
          <p:cNvPr id="9" name="TextBox 8"/>
          <p:cNvSpPr txBox="1"/>
          <p:nvPr/>
        </p:nvSpPr>
        <p:spPr>
          <a:xfrm>
            <a:off x="-179098" y="990843"/>
            <a:ext cx="3365370" cy="954107"/>
          </a:xfrm>
          <a:prstGeom prst="rect">
            <a:avLst/>
          </a:prstGeom>
          <a:noFill/>
        </p:spPr>
        <p:txBody>
          <a:bodyPr wrap="square" rtlCol="0">
            <a:spAutoFit/>
          </a:bodyPr>
          <a:lstStyle/>
          <a:p>
            <a:pPr algn="ctr" fontAlgn="auto">
              <a:spcBef>
                <a:spcPts val="0"/>
              </a:spcBef>
              <a:spcAft>
                <a:spcPts val="0"/>
              </a:spcAft>
              <a:defRPr/>
            </a:pPr>
            <a:r>
              <a:rPr lang="en-US" sz="2800" b="1" dirty="0" smtClean="0">
                <a:solidFill>
                  <a:srgbClr val="FFFFFF"/>
                </a:solidFill>
                <a:latin typeface="Arial"/>
                <a:cs typeface="+mn-cs"/>
              </a:rPr>
              <a:t>Operational Excellence</a:t>
            </a:r>
          </a:p>
        </p:txBody>
      </p:sp>
      <p:sp>
        <p:nvSpPr>
          <p:cNvPr id="10" name="TextBox 9"/>
          <p:cNvSpPr txBox="1"/>
          <p:nvPr/>
        </p:nvSpPr>
        <p:spPr>
          <a:xfrm>
            <a:off x="5786412" y="990842"/>
            <a:ext cx="3365370" cy="954107"/>
          </a:xfrm>
          <a:prstGeom prst="rect">
            <a:avLst/>
          </a:prstGeom>
          <a:noFill/>
        </p:spPr>
        <p:txBody>
          <a:bodyPr wrap="square" rtlCol="0">
            <a:spAutoFit/>
          </a:bodyPr>
          <a:lstStyle/>
          <a:p>
            <a:pPr algn="ctr" fontAlgn="auto">
              <a:spcBef>
                <a:spcPts val="0"/>
              </a:spcBef>
              <a:spcAft>
                <a:spcPts val="0"/>
              </a:spcAft>
              <a:defRPr/>
            </a:pPr>
            <a:r>
              <a:rPr lang="en-US" sz="2800" b="1" dirty="0" smtClean="0">
                <a:solidFill>
                  <a:prstClr val="white"/>
                </a:solidFill>
                <a:latin typeface="Arial"/>
              </a:rPr>
              <a:t>Professional Reputation</a:t>
            </a:r>
            <a:endParaRPr lang="en-US" sz="2800" b="1" dirty="0" smtClean="0">
              <a:solidFill>
                <a:prstClr val="white"/>
              </a:solidFill>
              <a:latin typeface="Arial"/>
              <a:cs typeface="+mn-cs"/>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7084" b="24375"/>
          <a:stretch/>
        </p:blipFill>
        <p:spPr>
          <a:xfrm>
            <a:off x="6173697" y="2177203"/>
            <a:ext cx="2590800" cy="1575311"/>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9653" b="6629"/>
          <a:stretch/>
        </p:blipFill>
        <p:spPr>
          <a:xfrm>
            <a:off x="178852" y="2202240"/>
            <a:ext cx="2578608" cy="1535827"/>
          </a:xfrm>
          <a:prstGeom prst="rect">
            <a:avLst/>
          </a:prstGeom>
        </p:spPr>
      </p:pic>
    </p:spTree>
    <p:extLst>
      <p:ext uri="{BB962C8B-B14F-4D97-AF65-F5344CB8AC3E}">
        <p14:creationId xmlns:p14="http://schemas.microsoft.com/office/powerpoint/2010/main" val="237410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Influencing Related Organizations</a:t>
            </a:r>
            <a:br>
              <a:rPr lang="en-US" dirty="0" smtClean="0"/>
            </a:br>
            <a:endParaRPr lang="en-US" dirty="0"/>
          </a:p>
        </p:txBody>
      </p:sp>
      <p:sp>
        <p:nvSpPr>
          <p:cNvPr id="3" name="Text Placeholder 2"/>
          <p:cNvSpPr>
            <a:spLocks noGrp="1"/>
          </p:cNvSpPr>
          <p:nvPr>
            <p:ph type="body" sz="quarter" idx="11"/>
          </p:nvPr>
        </p:nvSpPr>
        <p:spPr>
          <a:xfrm>
            <a:off x="457200" y="819150"/>
            <a:ext cx="8229600" cy="3272790"/>
          </a:xfrm>
        </p:spPr>
        <p:txBody>
          <a:bodyPr/>
          <a:lstStyle/>
          <a:p>
            <a:pPr>
              <a:spcAft>
                <a:spcPts val="600"/>
              </a:spcAft>
              <a:buFont typeface="Arial" panose="020B0604020202020204" pitchFamily="34" charset="0"/>
              <a:buChar char="•"/>
            </a:pPr>
            <a:r>
              <a:rPr lang="en-US" sz="2000" dirty="0" smtClean="0"/>
              <a:t>APIC – Association for Professionals in Infection Control</a:t>
            </a:r>
          </a:p>
          <a:p>
            <a:pPr>
              <a:spcAft>
                <a:spcPts val="600"/>
              </a:spcAft>
              <a:buFont typeface="Arial" panose="020B0604020202020204" pitchFamily="34" charset="0"/>
              <a:buChar char="•"/>
            </a:pPr>
            <a:r>
              <a:rPr lang="en-US" sz="2000" dirty="0" smtClean="0"/>
              <a:t>ACHE – American College of Healthcare Executives</a:t>
            </a:r>
          </a:p>
          <a:p>
            <a:pPr>
              <a:spcAft>
                <a:spcPts val="600"/>
              </a:spcAft>
              <a:buFont typeface="Arial" panose="020B0604020202020204" pitchFamily="34" charset="0"/>
              <a:buChar char="•"/>
            </a:pPr>
            <a:r>
              <a:rPr lang="en-US" sz="2000" dirty="0" smtClean="0"/>
              <a:t>AAMI – Association for the Advancement of Medical Instrumentation</a:t>
            </a:r>
          </a:p>
          <a:p>
            <a:pPr>
              <a:spcAft>
                <a:spcPts val="600"/>
              </a:spcAft>
              <a:buFont typeface="Arial" panose="020B0604020202020204" pitchFamily="34" charset="0"/>
              <a:buChar char="•"/>
            </a:pPr>
            <a:r>
              <a:rPr lang="en-US" sz="2000" dirty="0" smtClean="0"/>
              <a:t>ASHHRA – American Society for Healthcare Human Resources 	Administrators </a:t>
            </a:r>
          </a:p>
          <a:p>
            <a:pPr>
              <a:spcAft>
                <a:spcPts val="600"/>
              </a:spcAft>
              <a:buFont typeface="Arial" panose="020B0604020202020204" pitchFamily="34" charset="0"/>
              <a:buChar char="•"/>
            </a:pPr>
            <a:r>
              <a:rPr lang="en-US" sz="2000" dirty="0" smtClean="0"/>
              <a:t>ASHRM – American Society of Healthcare Risk Managers</a:t>
            </a:r>
          </a:p>
          <a:p>
            <a:pPr>
              <a:spcAft>
                <a:spcPts val="600"/>
              </a:spcAft>
              <a:buFont typeface="Arial" panose="020B0604020202020204" pitchFamily="34" charset="0"/>
              <a:buChar char="•"/>
            </a:pPr>
            <a:r>
              <a:rPr lang="en-US" sz="2000" dirty="0" smtClean="0"/>
              <a:t>United Affiliated Plumbers and Pipefitters</a:t>
            </a:r>
            <a:endParaRPr lang="en-US" sz="2000" dirty="0"/>
          </a:p>
          <a:p>
            <a:pPr marL="0" indent="0">
              <a:lnSpc>
                <a:spcPct val="150000"/>
              </a:lnSpc>
              <a:buNone/>
            </a:pPr>
            <a:endParaRPr lang="en-US" sz="2000" dirty="0"/>
          </a:p>
          <a:p>
            <a:pPr>
              <a:lnSpc>
                <a:spcPct val="150000"/>
              </a:lnSpc>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4104356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Career Development</a:t>
            </a:r>
            <a:endParaRPr lang="en-US" sz="3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Tree>
    <p:extLst>
      <p:ext uri="{BB962C8B-B14F-4D97-AF65-F5344CB8AC3E}">
        <p14:creationId xmlns:p14="http://schemas.microsoft.com/office/powerpoint/2010/main" val="4044603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American Society for </a:t>
            </a:r>
            <a:r>
              <a:rPr lang="en-US" dirty="0" smtClean="0"/>
              <a:t>Health Care </a:t>
            </a:r>
            <a:r>
              <a:rPr lang="en-US" dirty="0"/>
              <a:t>Engineering (ASHE)</a:t>
            </a:r>
          </a:p>
        </p:txBody>
      </p:sp>
      <p:sp>
        <p:nvSpPr>
          <p:cNvPr id="3" name="Text Placeholder 2"/>
          <p:cNvSpPr>
            <a:spLocks noGrp="1"/>
          </p:cNvSpPr>
          <p:nvPr>
            <p:ph type="body" sz="quarter" idx="4294967295"/>
          </p:nvPr>
        </p:nvSpPr>
        <p:spPr>
          <a:xfrm>
            <a:off x="304800" y="2343150"/>
            <a:ext cx="8229600" cy="1524000"/>
          </a:xfrm>
          <a:prstGeom prst="rect">
            <a:avLst/>
          </a:prstGeom>
        </p:spPr>
        <p:txBody>
          <a:bodyPr/>
          <a:lstStyle/>
          <a:p>
            <a:pPr marL="0" indent="0" algn="ctr">
              <a:buNone/>
            </a:pPr>
            <a:r>
              <a:rPr lang="en-US" dirty="0">
                <a:solidFill>
                  <a:srgbClr val="00539A"/>
                </a:solidFill>
                <a:latin typeface="Arial"/>
              </a:rPr>
              <a:t>With </a:t>
            </a:r>
            <a:r>
              <a:rPr lang="en-US" dirty="0" smtClean="0">
                <a:solidFill>
                  <a:srgbClr val="00539A"/>
                </a:solidFill>
                <a:latin typeface="Arial"/>
              </a:rPr>
              <a:t>12,500</a:t>
            </a:r>
            <a:r>
              <a:rPr lang="en-US" dirty="0">
                <a:solidFill>
                  <a:srgbClr val="00539A"/>
                </a:solidFill>
                <a:latin typeface="Arial"/>
              </a:rPr>
              <a:t>+ members, ASHE is the largest </a:t>
            </a:r>
            <a:r>
              <a:rPr lang="en-US" dirty="0" smtClean="0">
                <a:solidFill>
                  <a:srgbClr val="00539A"/>
                </a:solidFill>
                <a:latin typeface="Arial"/>
              </a:rPr>
              <a:t>professional </a:t>
            </a:r>
            <a:r>
              <a:rPr lang="en-US" dirty="0">
                <a:solidFill>
                  <a:srgbClr val="00539A"/>
                </a:solidFill>
                <a:latin typeface="Arial"/>
              </a:rPr>
              <a:t>membership group of the American Hospital Association (AHA).</a:t>
            </a:r>
            <a:endParaRPr lang="en-US" dirty="0">
              <a:solidFill>
                <a:srgbClr val="FFFFFF"/>
              </a:solidFill>
              <a:latin typeface="Arial"/>
            </a:endParaRP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9535"/>
          <a:stretch/>
        </p:blipFill>
        <p:spPr>
          <a:xfrm>
            <a:off x="1066800" y="971550"/>
            <a:ext cx="3962400" cy="1245855"/>
          </a:xfrm>
          <a:prstGeom prst="rect">
            <a:avLst/>
          </a:prstGeom>
        </p:spPr>
      </p:pic>
      <p:sp>
        <p:nvSpPr>
          <p:cNvPr id="5" name="Rounded Rectangle 4"/>
          <p:cNvSpPr/>
          <p:nvPr/>
        </p:nvSpPr>
        <p:spPr>
          <a:xfrm>
            <a:off x="3124392" y="3862286"/>
            <a:ext cx="2590415" cy="664965"/>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6" name="TextBox 5"/>
          <p:cNvSpPr txBox="1"/>
          <p:nvPr/>
        </p:nvSpPr>
        <p:spPr>
          <a:xfrm>
            <a:off x="3046805" y="3904813"/>
            <a:ext cx="27455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rPr>
              <a:t>ashe.org</a:t>
            </a:r>
            <a:endParaRPr kumimoji="0" lang="en-US" sz="20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212617"/>
            <a:ext cx="2209800" cy="973269"/>
          </a:xfrm>
          <a:prstGeom prst="rect">
            <a:avLst/>
          </a:prstGeom>
        </p:spPr>
      </p:pic>
    </p:spTree>
    <p:extLst>
      <p:ext uri="{BB962C8B-B14F-4D97-AF65-F5344CB8AC3E}">
        <p14:creationId xmlns:p14="http://schemas.microsoft.com/office/powerpoint/2010/main" val="262252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Development Resources</a:t>
            </a:r>
            <a:endParaRPr lang="en-US" dirty="0"/>
          </a:p>
        </p:txBody>
      </p:sp>
      <p:sp>
        <p:nvSpPr>
          <p:cNvPr id="3" name="Text Placeholder 2"/>
          <p:cNvSpPr>
            <a:spLocks noGrp="1"/>
          </p:cNvSpPr>
          <p:nvPr>
            <p:ph type="body" sz="quarter" idx="11"/>
          </p:nvPr>
        </p:nvSpPr>
        <p:spPr>
          <a:xfrm>
            <a:off x="457200" y="742950"/>
            <a:ext cx="4267200" cy="2743200"/>
          </a:xfrm>
        </p:spPr>
        <p:txBody>
          <a:bodyPr/>
          <a:lstStyle/>
          <a:p>
            <a:r>
              <a:rPr lang="en-US" dirty="0"/>
              <a:t>Monograph: </a:t>
            </a:r>
            <a:r>
              <a:rPr lang="en-US" i="1" dirty="0"/>
              <a:t>Succession Planning: Preparing for the Future of Your Facility and Your </a:t>
            </a:r>
            <a:r>
              <a:rPr lang="en-US" i="1" dirty="0" smtClean="0"/>
              <a:t>Career | </a:t>
            </a:r>
            <a:r>
              <a:rPr lang="en-US" b="1" dirty="0" smtClean="0"/>
              <a:t>ashe.org/monographs</a:t>
            </a:r>
            <a:r>
              <a:rPr lang="en-US" i="1" dirty="0" smtClean="0"/>
              <a:t/>
            </a:r>
            <a:br>
              <a:rPr lang="en-US" i="1" dirty="0" smtClean="0"/>
            </a:br>
            <a:endParaRPr lang="en-US" i="1" dirty="0"/>
          </a:p>
          <a:p>
            <a:r>
              <a:rPr lang="en-US" dirty="0"/>
              <a:t>Volunteering with My </a:t>
            </a:r>
            <a:r>
              <a:rPr lang="en-US" dirty="0" smtClean="0"/>
              <a:t>ASHE | </a:t>
            </a:r>
            <a:r>
              <a:rPr lang="en-US" b="1" dirty="0" smtClean="0"/>
              <a:t>my.ashe.org</a:t>
            </a:r>
            <a:r>
              <a:rPr lang="en-US" dirty="0" smtClean="0"/>
              <a:t/>
            </a:r>
            <a:br>
              <a:rPr lang="en-US" dirty="0" smtClean="0"/>
            </a:br>
            <a:endParaRPr lang="en-US" dirty="0"/>
          </a:p>
          <a:p>
            <a:r>
              <a:rPr lang="en-US" dirty="0"/>
              <a:t>Video for high </a:t>
            </a:r>
            <a:r>
              <a:rPr lang="en-US" dirty="0" smtClean="0"/>
              <a:t>school and college students | </a:t>
            </a:r>
            <a:r>
              <a:rPr lang="en-US" b="1" dirty="0" smtClean="0"/>
              <a:t>ashe.org/</a:t>
            </a:r>
            <a:r>
              <a:rPr lang="en-US" b="1" dirty="0" err="1" smtClean="0"/>
              <a:t>yourfuture</a:t>
            </a:r>
            <a:endParaRPr lang="en-US" b="1"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866775"/>
            <a:ext cx="1922473" cy="24955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137" y="2885411"/>
            <a:ext cx="3111216" cy="175279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562350"/>
            <a:ext cx="2657475" cy="1238250"/>
          </a:xfrm>
          <a:prstGeom prst="rect">
            <a:avLst/>
          </a:prstGeom>
        </p:spPr>
      </p:pic>
    </p:spTree>
    <p:extLst>
      <p:ext uri="{BB962C8B-B14F-4D97-AF65-F5344CB8AC3E}">
        <p14:creationId xmlns:p14="http://schemas.microsoft.com/office/powerpoint/2010/main" val="2249883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a:t>Career </a:t>
            </a:r>
            <a:r>
              <a:rPr lang="en-US" dirty="0" smtClean="0"/>
              <a:t>Map Self-Assessment </a:t>
            </a:r>
            <a:r>
              <a:rPr lang="en-US" dirty="0"/>
              <a:t>Tool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4286"/>
          <a:stretch/>
        </p:blipFill>
        <p:spPr>
          <a:xfrm>
            <a:off x="4775049" y="867107"/>
            <a:ext cx="3913136" cy="3599786"/>
          </a:xfrm>
          <a:prstGeom prst="rect">
            <a:avLst/>
          </a:prstGeom>
        </p:spPr>
      </p:pic>
      <p:sp>
        <p:nvSpPr>
          <p:cNvPr id="5" name="Text Placeholder 2"/>
          <p:cNvSpPr>
            <a:spLocks noGrp="1"/>
          </p:cNvSpPr>
          <p:nvPr>
            <p:ph type="body" sz="quarter" idx="4294967295"/>
          </p:nvPr>
        </p:nvSpPr>
        <p:spPr>
          <a:xfrm>
            <a:off x="497378" y="1123950"/>
            <a:ext cx="4074622" cy="3086100"/>
          </a:xfrm>
        </p:spPr>
        <p:txBody>
          <a:bodyPr/>
          <a:lstStyle/>
          <a:p>
            <a:pPr marL="257175" indent="-257175">
              <a:buFont typeface="Arial" panose="020B0604020202020204" pitchFamily="34" charset="0"/>
              <a:buChar char="•"/>
            </a:pPr>
            <a:r>
              <a:rPr lang="en-US" sz="1800" dirty="0" smtClean="0">
                <a:solidFill>
                  <a:schemeClr val="tx2"/>
                </a:solidFill>
              </a:rPr>
              <a:t>Allows members to rate themselves on various competencies</a:t>
            </a:r>
            <a:endParaRPr lang="en-US" sz="1800" dirty="0">
              <a:solidFill>
                <a:schemeClr val="tx2"/>
              </a:solidFill>
            </a:endParaRPr>
          </a:p>
          <a:p>
            <a:pPr marL="257175" indent="-257175">
              <a:buFont typeface="Arial" panose="020B0604020202020204" pitchFamily="34" charset="0"/>
              <a:buChar char="•"/>
            </a:pPr>
            <a:r>
              <a:rPr lang="en-US" sz="1800" dirty="0" smtClean="0">
                <a:solidFill>
                  <a:schemeClr val="tx2"/>
                </a:solidFill>
              </a:rPr>
              <a:t>Identifies career strengths and weaknesses</a:t>
            </a:r>
            <a:endParaRPr lang="en-US" sz="1800" dirty="0">
              <a:solidFill>
                <a:schemeClr val="tx2"/>
              </a:solidFill>
            </a:endParaRPr>
          </a:p>
          <a:p>
            <a:pPr marL="257175" indent="-257175">
              <a:buFont typeface="Arial" panose="020B0604020202020204" pitchFamily="34" charset="0"/>
              <a:buChar char="•"/>
            </a:pPr>
            <a:r>
              <a:rPr lang="en-US" sz="1800" dirty="0" smtClean="0">
                <a:solidFill>
                  <a:schemeClr val="tx2"/>
                </a:solidFill>
              </a:rPr>
              <a:t>Suggests resources/education to improve weak spots</a:t>
            </a:r>
          </a:p>
          <a:p>
            <a:pPr marL="257175" indent="-257175">
              <a:buFont typeface="Arial" panose="020B0604020202020204" pitchFamily="34" charset="0"/>
              <a:buChar char="•"/>
            </a:pPr>
            <a:r>
              <a:rPr lang="en-US" sz="1800" dirty="0" smtClean="0">
                <a:solidFill>
                  <a:schemeClr val="tx2"/>
                </a:solidFill>
              </a:rPr>
              <a:t>Launched in </a:t>
            </a:r>
            <a:r>
              <a:rPr lang="en-US" sz="1800" b="1" dirty="0" smtClean="0">
                <a:solidFill>
                  <a:schemeClr val="tx2"/>
                </a:solidFill>
              </a:rPr>
              <a:t>Fall 2018</a:t>
            </a:r>
          </a:p>
          <a:p>
            <a:pPr marL="257175" indent="-257175">
              <a:buFont typeface="Arial" panose="020B0604020202020204" pitchFamily="34" charset="0"/>
              <a:buChar char="•"/>
            </a:pPr>
            <a:r>
              <a:rPr lang="en-US" sz="1800" dirty="0">
                <a:solidFill>
                  <a:schemeClr val="tx2"/>
                </a:solidFill>
              </a:rPr>
              <a:t>ashe.org/</a:t>
            </a:r>
            <a:r>
              <a:rPr lang="en-US" sz="1800" dirty="0" err="1">
                <a:solidFill>
                  <a:schemeClr val="tx2"/>
                </a:solidFill>
              </a:rPr>
              <a:t>careermap</a:t>
            </a:r>
            <a:endParaRPr lang="en-US" sz="1800" dirty="0">
              <a:solidFill>
                <a:schemeClr val="tx2"/>
              </a:solidFill>
            </a:endParaRPr>
          </a:p>
        </p:txBody>
      </p:sp>
    </p:spTree>
    <p:extLst>
      <p:ext uri="{BB962C8B-B14F-4D97-AF65-F5344CB8AC3E}">
        <p14:creationId xmlns:p14="http://schemas.microsoft.com/office/powerpoint/2010/main" val="1620489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Members-Only Online Community</a:t>
            </a:r>
            <a:endParaRPr lang="en-US" dirty="0"/>
          </a:p>
        </p:txBody>
      </p:sp>
      <p:sp>
        <p:nvSpPr>
          <p:cNvPr id="5" name="Text Placeholder 2"/>
          <p:cNvSpPr txBox="1">
            <a:spLocks/>
          </p:cNvSpPr>
          <p:nvPr/>
        </p:nvSpPr>
        <p:spPr>
          <a:xfrm>
            <a:off x="685800" y="2952750"/>
            <a:ext cx="7620000" cy="16764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None/>
              <a:defRPr sz="2800" kern="1200">
                <a:solidFill>
                  <a:srgbClr val="0053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3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3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Arial" panose="020B0604020202020204" pitchFamily="34" charset="0"/>
              <a:buChar char="•"/>
            </a:pPr>
            <a:r>
              <a:rPr lang="en-US" sz="2000" dirty="0" smtClean="0"/>
              <a:t>Launched to </a:t>
            </a:r>
            <a:r>
              <a:rPr lang="en-US" sz="2000" dirty="0"/>
              <a:t>all members </a:t>
            </a:r>
            <a:r>
              <a:rPr lang="en-US" sz="2000" dirty="0" smtClean="0"/>
              <a:t>in </a:t>
            </a:r>
            <a:r>
              <a:rPr lang="en-US" sz="2000" b="1" dirty="0"/>
              <a:t>December </a:t>
            </a:r>
            <a:r>
              <a:rPr lang="en-US" sz="2000" b="1" dirty="0" smtClean="0"/>
              <a:t>of 2017</a:t>
            </a:r>
            <a:r>
              <a:rPr lang="en-US" sz="2000" dirty="0"/>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539A"/>
                </a:solidFill>
                <a:effectLst/>
                <a:uLnTx/>
                <a:uFillTx/>
                <a:latin typeface="Arial"/>
                <a:ea typeface="+mn-ea"/>
                <a:cs typeface="+mn-cs"/>
              </a:rPr>
              <a:t>My ASHE: Like the Listserv, only better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539A"/>
                </a:solidFill>
                <a:effectLst/>
                <a:uLnTx/>
                <a:uFillTx/>
                <a:latin typeface="Arial"/>
                <a:ea typeface="+mn-ea"/>
                <a:cs typeface="+mn-cs"/>
              </a:rPr>
              <a:t>Improved features for member-to-member communication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539A"/>
                </a:solidFill>
                <a:effectLst/>
                <a:uLnTx/>
                <a:uFillTx/>
                <a:latin typeface="Arial"/>
                <a:ea typeface="+mn-ea"/>
                <a:cs typeface="+mn-cs"/>
              </a:rPr>
              <a:t>New volunteer platform to promote member engagement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dirty="0">
              <a:ln>
                <a:noFill/>
              </a:ln>
              <a:solidFill>
                <a:srgbClr val="00539A"/>
              </a:solidFill>
              <a:effectLst/>
              <a:uLnTx/>
              <a:uFillTx/>
              <a:latin typeface="Arial"/>
              <a:ea typeface="+mn-ea"/>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551" b="15551"/>
          <a:stretch/>
        </p:blipFill>
        <p:spPr>
          <a:xfrm>
            <a:off x="2362200" y="1123950"/>
            <a:ext cx="3886200" cy="1247615"/>
          </a:xfrm>
          <a:prstGeom prst="rect">
            <a:avLst/>
          </a:prstGeom>
        </p:spPr>
      </p:pic>
    </p:spTree>
    <p:extLst>
      <p:ext uri="{BB962C8B-B14F-4D97-AF65-F5344CB8AC3E}">
        <p14:creationId xmlns:p14="http://schemas.microsoft.com/office/powerpoint/2010/main" val="2828995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Monograph Downloads</a:t>
            </a:r>
            <a:endParaRPr lang="en-US" dirty="0"/>
          </a:p>
        </p:txBody>
      </p:sp>
      <p:sp>
        <p:nvSpPr>
          <p:cNvPr id="3" name="Text Placeholder 2"/>
          <p:cNvSpPr>
            <a:spLocks noGrp="1"/>
          </p:cNvSpPr>
          <p:nvPr>
            <p:ph type="body" sz="quarter" idx="11"/>
          </p:nvPr>
        </p:nvSpPr>
        <p:spPr>
          <a:xfrm>
            <a:off x="493222" y="1504950"/>
            <a:ext cx="4307378" cy="1826110"/>
          </a:xfrm>
        </p:spPr>
        <p:txBody>
          <a:bodyPr/>
          <a:lstStyle/>
          <a:p>
            <a:pPr marL="0" indent="0">
              <a:buNone/>
            </a:pPr>
            <a:r>
              <a:rPr lang="en-US" sz="2000" dirty="0" smtClean="0"/>
              <a:t>ASHE released 6 new monographs in 2018. Explore and download all available monographs at </a:t>
            </a:r>
            <a:r>
              <a:rPr lang="en-US" sz="2000" b="1" dirty="0" smtClean="0"/>
              <a:t>ashe.org/monographs</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rot="217435">
            <a:off x="6264699" y="904803"/>
            <a:ext cx="1491832" cy="1927647"/>
          </a:xfrm>
          <a:prstGeom prst="rect">
            <a:avLst/>
          </a:prstGeom>
          <a:effectLst>
            <a:outerShdw blurRad="50800" dist="38100" dir="16200000" rotWithShape="0">
              <a:prstClr val="black">
                <a:alpha val="40000"/>
              </a:prstClr>
            </a:outerShdw>
          </a:effectLst>
        </p:spPr>
      </p:pic>
      <p:pic>
        <p:nvPicPr>
          <p:cNvPr id="5" name="Picture 4"/>
          <p:cNvPicPr>
            <a:picLocks noChangeAspect="1"/>
          </p:cNvPicPr>
          <p:nvPr/>
        </p:nvPicPr>
        <p:blipFill>
          <a:blip r:embed="rId3"/>
          <a:stretch>
            <a:fillRect/>
          </a:stretch>
        </p:blipFill>
        <p:spPr>
          <a:xfrm rot="21105652">
            <a:off x="4931195" y="1965769"/>
            <a:ext cx="1494793" cy="1930265"/>
          </a:xfrm>
          <a:prstGeom prst="rect">
            <a:avLst/>
          </a:prstGeom>
          <a:effectLst>
            <a:outerShdw blurRad="50800" dist="38100" dir="16200000" rotWithShape="0">
              <a:prstClr val="black">
                <a:alpha val="40000"/>
              </a:prstClr>
            </a:outerShdw>
          </a:effectLst>
        </p:spPr>
      </p:pic>
      <p:pic>
        <p:nvPicPr>
          <p:cNvPr id="6" name="Picture 5"/>
          <p:cNvPicPr>
            <a:picLocks noChangeAspect="1"/>
          </p:cNvPicPr>
          <p:nvPr/>
        </p:nvPicPr>
        <p:blipFill>
          <a:blip r:embed="rId4"/>
          <a:stretch>
            <a:fillRect/>
          </a:stretch>
        </p:blipFill>
        <p:spPr>
          <a:xfrm rot="907183">
            <a:off x="7133297" y="2445041"/>
            <a:ext cx="1536415" cy="198076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999220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find </a:t>
            </a:r>
            <a:br>
              <a:rPr lang="en-US" dirty="0" smtClean="0"/>
            </a:br>
            <a:r>
              <a:rPr lang="en-US" dirty="0" smtClean="0"/>
              <a:t>additional information?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Tree>
    <p:extLst>
      <p:ext uri="{BB962C8B-B14F-4D97-AF65-F5344CB8AC3E}">
        <p14:creationId xmlns:p14="http://schemas.microsoft.com/office/powerpoint/2010/main" val="1829397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ASHE Conferences</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360" y="819150"/>
            <a:ext cx="1309584" cy="174835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250" y="2757312"/>
            <a:ext cx="1755804" cy="1755804"/>
          </a:xfrm>
          <a:prstGeom prst="rect">
            <a:avLst/>
          </a:prstGeom>
        </p:spPr>
      </p:pic>
      <p:sp>
        <p:nvSpPr>
          <p:cNvPr id="6" name="Text Placeholder 2"/>
          <p:cNvSpPr txBox="1">
            <a:spLocks/>
          </p:cNvSpPr>
          <p:nvPr/>
        </p:nvSpPr>
        <p:spPr>
          <a:xfrm>
            <a:off x="2438400" y="1047750"/>
            <a:ext cx="4777067" cy="15978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None/>
              <a:defRPr sz="2800" kern="1200">
                <a:solidFill>
                  <a:srgbClr val="0053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rgbClr val="0053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3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1800" b="1" i="0" u="none" strike="noStrike" kern="1200" cap="none" spc="0" normalizeH="0" baseline="0" noProof="0" dirty="0" smtClean="0">
                <a:ln>
                  <a:noFill/>
                </a:ln>
                <a:solidFill>
                  <a:srgbClr val="00539A"/>
                </a:solidFill>
                <a:effectLst/>
                <a:uLnTx/>
                <a:uFillTx/>
                <a:latin typeface="Arial"/>
                <a:ea typeface="+mn-ea"/>
                <a:cs typeface="+mn-cs"/>
              </a:rPr>
              <a:t>2019–2020 </a:t>
            </a:r>
            <a:r>
              <a:rPr kumimoji="0" lang="en-US" sz="1800" b="1" i="0" u="none" strike="noStrike" kern="1200" cap="none" spc="0" normalizeH="0" baseline="0" noProof="0" dirty="0">
                <a:ln>
                  <a:noFill/>
                </a:ln>
                <a:solidFill>
                  <a:srgbClr val="00539A"/>
                </a:solidFill>
                <a:effectLst/>
                <a:uLnTx/>
                <a:uFillTx/>
                <a:latin typeface="Arial"/>
                <a:ea typeface="+mn-ea"/>
                <a:cs typeface="+mn-cs"/>
              </a:rPr>
              <a:t>Conference Dates &amp; Locations: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smtClean="0">
                <a:ln>
                  <a:noFill/>
                </a:ln>
                <a:solidFill>
                  <a:srgbClr val="00539A"/>
                </a:solidFill>
                <a:effectLst/>
                <a:uLnTx/>
                <a:uFillTx/>
                <a:latin typeface="Arial"/>
                <a:ea typeface="+mn-ea"/>
                <a:cs typeface="+mn-cs"/>
              </a:rPr>
              <a:t>July </a:t>
            </a:r>
            <a:r>
              <a:rPr kumimoji="0" lang="en-US" sz="1800" b="0" i="0" u="none" strike="noStrike" kern="1200" cap="none" spc="0" normalizeH="0" baseline="0" noProof="0" dirty="0">
                <a:ln>
                  <a:noFill/>
                </a:ln>
                <a:solidFill>
                  <a:srgbClr val="00539A"/>
                </a:solidFill>
                <a:effectLst/>
                <a:uLnTx/>
                <a:uFillTx/>
                <a:latin typeface="Arial"/>
                <a:ea typeface="+mn-ea"/>
                <a:cs typeface="+mn-cs"/>
              </a:rPr>
              <a:t>14–17, 2019 | Baltimore, </a:t>
            </a:r>
            <a:r>
              <a:rPr kumimoji="0" lang="en-US" sz="1800" b="0" i="0" u="none" strike="noStrike" kern="1200" cap="none" spc="0" normalizeH="0" baseline="0" noProof="0" dirty="0" smtClean="0">
                <a:ln>
                  <a:noFill/>
                </a:ln>
                <a:solidFill>
                  <a:srgbClr val="00539A"/>
                </a:solidFill>
                <a:effectLst/>
                <a:uLnTx/>
                <a:uFillTx/>
                <a:latin typeface="Arial"/>
                <a:ea typeface="+mn-ea"/>
                <a:cs typeface="+mn-cs"/>
              </a:rPr>
              <a:t>MD</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smtClean="0">
                <a:ln>
                  <a:noFill/>
                </a:ln>
                <a:solidFill>
                  <a:srgbClr val="00539A"/>
                </a:solidFill>
                <a:effectLst/>
                <a:uLnTx/>
                <a:uFillTx/>
                <a:latin typeface="Arial"/>
                <a:ea typeface="+mn-ea"/>
                <a:cs typeface="+mn-cs"/>
              </a:rPr>
              <a:t>August 2–5, 2020 | Chicago, IL</a:t>
            </a:r>
            <a:br>
              <a:rPr kumimoji="0" lang="en-US" sz="1800" b="0" i="0" u="none" strike="noStrike" kern="1200" cap="none" spc="0" normalizeH="0" baseline="0" noProof="0" dirty="0" smtClean="0">
                <a:ln>
                  <a:noFill/>
                </a:ln>
                <a:solidFill>
                  <a:srgbClr val="00539A"/>
                </a:solidFill>
                <a:effectLst/>
                <a:uLnTx/>
                <a:uFillTx/>
                <a:latin typeface="Arial"/>
                <a:ea typeface="+mn-ea"/>
                <a:cs typeface="+mn-cs"/>
              </a:rPr>
            </a:br>
            <a:endParaRPr kumimoji="0" lang="en-US" sz="1800" b="0" i="0" u="none" strike="noStrike" kern="1200" cap="none" spc="0" normalizeH="0" baseline="0" noProof="0" dirty="0">
              <a:ln>
                <a:noFill/>
              </a:ln>
              <a:solidFill>
                <a:srgbClr val="00539A"/>
              </a:solidFill>
              <a:effectLst/>
              <a:uLnTx/>
              <a:uFillTx/>
              <a:latin typeface="Arial"/>
              <a:ea typeface="+mn-ea"/>
              <a:cs typeface="+mn-cs"/>
            </a:endParaRPr>
          </a:p>
        </p:txBody>
      </p:sp>
      <p:sp>
        <p:nvSpPr>
          <p:cNvPr id="8" name="TextBox 7"/>
          <p:cNvSpPr txBox="1"/>
          <p:nvPr/>
        </p:nvSpPr>
        <p:spPr>
          <a:xfrm>
            <a:off x="6321116" y="1858012"/>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ashe.org/annual</a:t>
            </a:r>
          </a:p>
        </p:txBody>
      </p:sp>
      <p:sp>
        <p:nvSpPr>
          <p:cNvPr id="9" name="Rounded Rectangle 8"/>
          <p:cNvSpPr/>
          <p:nvPr/>
        </p:nvSpPr>
        <p:spPr>
          <a:xfrm>
            <a:off x="6651371" y="1504950"/>
            <a:ext cx="2168318" cy="516832"/>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10" name="TextBox 9"/>
          <p:cNvSpPr txBox="1"/>
          <p:nvPr/>
        </p:nvSpPr>
        <p:spPr>
          <a:xfrm>
            <a:off x="6473516" y="1567158"/>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ashe.org/annual</a:t>
            </a:r>
          </a:p>
        </p:txBody>
      </p:sp>
      <p:sp>
        <p:nvSpPr>
          <p:cNvPr id="13" name="Text Placeholder 2"/>
          <p:cNvSpPr txBox="1">
            <a:spLocks/>
          </p:cNvSpPr>
          <p:nvPr/>
        </p:nvSpPr>
        <p:spPr>
          <a:xfrm>
            <a:off x="2332907" y="2832044"/>
            <a:ext cx="4918582" cy="1300136"/>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Tx/>
              <a:buNone/>
              <a:defRPr sz="2100" kern="1200">
                <a:solidFill>
                  <a:srgbClr val="00539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rgbClr val="00539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539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539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539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kumimoji="0" lang="en-US" sz="1800" b="1" i="0" u="none" strike="noStrike" kern="1200" cap="none" spc="0" normalizeH="0" baseline="0" noProof="0" dirty="0" smtClean="0">
                <a:ln>
                  <a:noFill/>
                </a:ln>
                <a:solidFill>
                  <a:srgbClr val="84235E"/>
                </a:solidFill>
                <a:effectLst/>
                <a:uLnTx/>
                <a:uFillTx/>
                <a:latin typeface="Arial"/>
                <a:ea typeface="+mn-ea"/>
                <a:cs typeface="+mn-cs"/>
              </a:rPr>
              <a:t>2019–2020 Conference Dates &amp; Locations: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smtClean="0">
                <a:ln>
                  <a:noFill/>
                </a:ln>
                <a:solidFill>
                  <a:srgbClr val="84235E"/>
                </a:solidFill>
                <a:effectLst/>
                <a:uLnTx/>
                <a:uFillTx/>
                <a:latin typeface="Arial"/>
                <a:ea typeface="+mn-ea"/>
                <a:cs typeface="+mn-cs"/>
              </a:rPr>
              <a:t>March 17–20, 2019 | Phoenix, AZ</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800" b="0" i="0" u="none" strike="noStrike" kern="1200" cap="none" spc="0" normalizeH="0" baseline="0" noProof="0" dirty="0" smtClean="0">
                <a:ln>
                  <a:noFill/>
                </a:ln>
                <a:solidFill>
                  <a:srgbClr val="84235E"/>
                </a:solidFill>
                <a:effectLst/>
                <a:uLnTx/>
                <a:uFillTx/>
                <a:latin typeface="Arial"/>
                <a:ea typeface="+mn-ea"/>
                <a:cs typeface="+mn-cs"/>
              </a:rPr>
              <a:t>March 22–25, 2020 | San Antonio, TX</a:t>
            </a:r>
          </a:p>
          <a:p>
            <a:pPr marL="0" marR="0" lvl="0" indent="0" algn="l" defTabSz="685800" rtl="0" eaLnBrk="1" fontAlgn="auto" latinLnBrk="0" hangingPunct="1">
              <a:lnSpc>
                <a:spcPct val="90000"/>
              </a:lnSpc>
              <a:spcBef>
                <a:spcPts val="750"/>
              </a:spcBef>
              <a:spcAft>
                <a:spcPts val="0"/>
              </a:spcAft>
              <a:buClrTx/>
              <a:buSzTx/>
              <a:buFontTx/>
              <a:buNone/>
              <a:tabLst/>
              <a:defRPr/>
            </a:pPr>
            <a:endParaRPr kumimoji="0" lang="en-US" sz="1800" b="0" i="0" u="none" strike="noStrike" kern="1200" cap="none" spc="0" normalizeH="0" baseline="0" noProof="0" dirty="0">
              <a:ln>
                <a:noFill/>
              </a:ln>
              <a:solidFill>
                <a:srgbClr val="84235E"/>
              </a:solidFill>
              <a:effectLst/>
              <a:uLnTx/>
              <a:uFillTx/>
              <a:latin typeface="Arial"/>
              <a:ea typeface="+mn-ea"/>
              <a:cs typeface="+mn-cs"/>
            </a:endParaRPr>
          </a:p>
        </p:txBody>
      </p:sp>
      <p:sp>
        <p:nvSpPr>
          <p:cNvPr id="14" name="Rounded Rectangle 13"/>
          <p:cNvSpPr/>
          <p:nvPr/>
        </p:nvSpPr>
        <p:spPr>
          <a:xfrm>
            <a:off x="6651371" y="3333750"/>
            <a:ext cx="2168318" cy="516832"/>
          </a:xfrm>
          <a:prstGeom prst="roundRect">
            <a:avLst/>
          </a:prstGeom>
          <a:solidFill>
            <a:srgbClr val="660066"/>
          </a:solidFill>
          <a:ln>
            <a:noFill/>
          </a:ln>
          <a:effectLst>
            <a:outerShdw blurRad="57150" dist="19050" dir="5400000" algn="ctr" rotWithShape="0">
              <a:srgbClr val="000000">
                <a:alpha val="63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15" name="TextBox 14"/>
          <p:cNvSpPr txBox="1"/>
          <p:nvPr/>
        </p:nvSpPr>
        <p:spPr>
          <a:xfrm>
            <a:off x="6473516" y="3382460"/>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rPr>
              <a:t>pdcsummit.org</a:t>
            </a:r>
          </a:p>
        </p:txBody>
      </p:sp>
    </p:spTree>
    <p:extLst>
      <p:ext uri="{BB962C8B-B14F-4D97-AF65-F5344CB8AC3E}">
        <p14:creationId xmlns:p14="http://schemas.microsoft.com/office/powerpoint/2010/main" val="4125671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33400"/>
          </a:xfrm>
        </p:spPr>
        <p:txBody>
          <a:bodyPr/>
          <a:lstStyle/>
          <a:p>
            <a:r>
              <a:rPr lang="en-US" dirty="0" smtClean="0"/>
              <a:t>ASHE’s On Demand Library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098" t="6297" b="9749"/>
          <a:stretch/>
        </p:blipFill>
        <p:spPr>
          <a:xfrm>
            <a:off x="76200" y="895350"/>
            <a:ext cx="6553200" cy="3700406"/>
          </a:xfrm>
          <a:prstGeom prst="rect">
            <a:avLst/>
          </a:prstGeom>
        </p:spPr>
      </p:pic>
      <p:sp>
        <p:nvSpPr>
          <p:cNvPr id="6" name="Rounded Rectangle 5"/>
          <p:cNvSpPr/>
          <p:nvPr/>
        </p:nvSpPr>
        <p:spPr>
          <a:xfrm>
            <a:off x="5694719" y="1940507"/>
            <a:ext cx="2895600" cy="477173"/>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7" name="TextBox 6"/>
          <p:cNvSpPr txBox="1"/>
          <p:nvPr/>
        </p:nvSpPr>
        <p:spPr>
          <a:xfrm>
            <a:off x="5807825" y="1979038"/>
            <a:ext cx="26693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rPr>
              <a:t>ashe.org/</a:t>
            </a:r>
            <a:r>
              <a:rPr kumimoji="0" lang="en-US" sz="2000" b="1" i="0" u="none" strike="noStrike" kern="1200" cap="none" spc="0" normalizeH="0" baseline="0" noProof="0" dirty="0" err="1" smtClean="0">
                <a:ln>
                  <a:noFill/>
                </a:ln>
                <a:solidFill>
                  <a:srgbClr val="FFFFFF"/>
                </a:solidFill>
                <a:effectLst/>
                <a:uLnTx/>
                <a:uFillTx/>
                <a:latin typeface="Arial"/>
                <a:ea typeface="ＭＳ Ｐゴシック" pitchFamily="127" charset="-128"/>
                <a:cs typeface="+mn-cs"/>
              </a:rPr>
              <a:t>ondemand</a:t>
            </a:r>
            <a:endParaRPr kumimoji="0" lang="en-US" sz="14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endParaRPr>
          </a:p>
        </p:txBody>
      </p:sp>
      <p:sp>
        <p:nvSpPr>
          <p:cNvPr id="9" name="Text Placeholder 2"/>
          <p:cNvSpPr>
            <a:spLocks noGrp="1"/>
          </p:cNvSpPr>
          <p:nvPr>
            <p:ph type="body" sz="quarter" idx="11"/>
          </p:nvPr>
        </p:nvSpPr>
        <p:spPr>
          <a:xfrm>
            <a:off x="5856316" y="2628876"/>
            <a:ext cx="2572406" cy="1467773"/>
          </a:xfrm>
        </p:spPr>
        <p:txBody>
          <a:bodyPr/>
          <a:lstStyle/>
          <a:p>
            <a:pPr marL="0" indent="0">
              <a:buNone/>
            </a:pPr>
            <a:r>
              <a:rPr lang="en-US" dirty="0" smtClean="0"/>
              <a:t>NEW web page layout launched in </a:t>
            </a:r>
            <a:r>
              <a:rPr lang="en-US" b="1" dirty="0" smtClean="0"/>
              <a:t>Summer 2018</a:t>
            </a:r>
            <a:r>
              <a:rPr lang="en-US" dirty="0" smtClean="0"/>
              <a:t>!</a:t>
            </a:r>
            <a:endParaRPr lang="en-US" dirty="0"/>
          </a:p>
        </p:txBody>
      </p:sp>
      <p:pic>
        <p:nvPicPr>
          <p:cNvPr id="3" name="Picture 2"/>
          <p:cNvPicPr>
            <a:picLocks noChangeAspect="1"/>
          </p:cNvPicPr>
          <p:nvPr/>
        </p:nvPicPr>
        <p:blipFill rotWithShape="1">
          <a:blip r:embed="rId4"/>
          <a:srcRect b="12948"/>
          <a:stretch/>
        </p:blipFill>
        <p:spPr>
          <a:xfrm>
            <a:off x="990600" y="1123950"/>
            <a:ext cx="4343400" cy="2590800"/>
          </a:xfrm>
          <a:prstGeom prst="rect">
            <a:avLst/>
          </a:prstGeom>
        </p:spPr>
      </p:pic>
    </p:spTree>
    <p:extLst>
      <p:ext uri="{BB962C8B-B14F-4D97-AF65-F5344CB8AC3E}">
        <p14:creationId xmlns:p14="http://schemas.microsoft.com/office/powerpoint/2010/main" val="2571135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 with ASHE</a:t>
            </a:r>
            <a:endParaRPr lang="en-US" dirty="0"/>
          </a:p>
        </p:txBody>
      </p:sp>
      <p:sp>
        <p:nvSpPr>
          <p:cNvPr id="3" name="Text Placeholder 2"/>
          <p:cNvSpPr>
            <a:spLocks noGrp="1"/>
          </p:cNvSpPr>
          <p:nvPr>
            <p:ph type="body" sz="quarter" idx="11"/>
          </p:nvPr>
        </p:nvSpPr>
        <p:spPr>
          <a:xfrm>
            <a:off x="457200" y="1051560"/>
            <a:ext cx="8229600" cy="2129790"/>
          </a:xfrm>
        </p:spPr>
        <p:txBody>
          <a:bodyPr/>
          <a:lstStyle/>
          <a:p>
            <a:r>
              <a:rPr lang="en-US" dirty="0"/>
              <a:t>If </a:t>
            </a:r>
            <a:r>
              <a:rPr lang="en-US" dirty="0" smtClean="0"/>
              <a:t>you are </a:t>
            </a:r>
            <a:r>
              <a:rPr lang="en-US" dirty="0"/>
              <a:t>not an member, </a:t>
            </a:r>
            <a:r>
              <a:rPr lang="en-US" dirty="0" smtClean="0"/>
              <a:t>join!</a:t>
            </a:r>
            <a:endParaRPr lang="en-US" dirty="0"/>
          </a:p>
          <a:p>
            <a:r>
              <a:rPr lang="en-US" dirty="0"/>
              <a:t>If </a:t>
            </a:r>
            <a:r>
              <a:rPr lang="en-US" dirty="0" smtClean="0"/>
              <a:t>you are </a:t>
            </a:r>
            <a:r>
              <a:rPr lang="en-US" dirty="0"/>
              <a:t>a member, get </a:t>
            </a:r>
            <a:r>
              <a:rPr lang="en-US" dirty="0" smtClean="0"/>
              <a:t>involved!</a:t>
            </a:r>
            <a:endParaRPr lang="en-US" dirty="0"/>
          </a:p>
          <a:p>
            <a:r>
              <a:rPr lang="en-US" dirty="0"/>
              <a:t>Participate in My ASHE</a:t>
            </a:r>
          </a:p>
          <a:p>
            <a:r>
              <a:rPr lang="en-US" dirty="0"/>
              <a:t>Attend conferences </a:t>
            </a:r>
          </a:p>
          <a:p>
            <a:r>
              <a:rPr lang="en-US" dirty="0"/>
              <a:t>Volunteer</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075" y="809971"/>
            <a:ext cx="2828925" cy="18859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031" y="1907251"/>
            <a:ext cx="2426677" cy="15773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262" y="2804904"/>
            <a:ext cx="2284338" cy="1522511"/>
          </a:xfrm>
          <a:prstGeom prst="rect">
            <a:avLst/>
          </a:prstGeom>
        </p:spPr>
      </p:pic>
      <p:sp>
        <p:nvSpPr>
          <p:cNvPr id="8" name="TextBox 7"/>
          <p:cNvSpPr txBox="1"/>
          <p:nvPr/>
        </p:nvSpPr>
        <p:spPr>
          <a:xfrm>
            <a:off x="648977" y="3835273"/>
            <a:ext cx="2524028"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rPr>
              <a:t>ashe.org</a:t>
            </a:r>
            <a:endParaRPr kumimoji="0" lang="en-US" sz="2100" b="1" i="0" u="none" strike="noStrike" kern="1200" cap="none" spc="0" normalizeH="0" baseline="0" noProof="0" dirty="0">
              <a:ln>
                <a:noFill/>
              </a:ln>
              <a:solidFill>
                <a:srgbClr val="FFFFFF"/>
              </a:solidFill>
              <a:effectLst/>
              <a:uLnTx/>
              <a:uFillTx/>
              <a:latin typeface="Arial"/>
              <a:ea typeface="ＭＳ Ｐゴシック" pitchFamily="127" charset="-128"/>
              <a:cs typeface="+mn-cs"/>
            </a:endParaRPr>
          </a:p>
        </p:txBody>
      </p:sp>
      <p:sp>
        <p:nvSpPr>
          <p:cNvPr id="9" name="Rounded Rectangle 8"/>
          <p:cNvSpPr/>
          <p:nvPr/>
        </p:nvSpPr>
        <p:spPr>
          <a:xfrm>
            <a:off x="582590" y="3566159"/>
            <a:ext cx="2590415" cy="664965"/>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10" name="TextBox 9"/>
          <p:cNvSpPr txBox="1"/>
          <p:nvPr/>
        </p:nvSpPr>
        <p:spPr>
          <a:xfrm>
            <a:off x="538197" y="3604800"/>
            <a:ext cx="27455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rPr>
              <a:t>ashe.org</a:t>
            </a:r>
            <a:endParaRPr kumimoji="0" lang="en-US" sz="20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endParaRPr>
          </a:p>
        </p:txBody>
      </p:sp>
    </p:spTree>
    <p:extLst>
      <p:ext uri="{BB962C8B-B14F-4D97-AF65-F5344CB8AC3E}">
        <p14:creationId xmlns:p14="http://schemas.microsoft.com/office/powerpoint/2010/main" val="3597445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42828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 Mission, Vision, and Values</a:t>
            </a:r>
          </a:p>
        </p:txBody>
      </p:sp>
      <p:sp>
        <p:nvSpPr>
          <p:cNvPr id="4" name="TextBox 3"/>
          <p:cNvSpPr txBox="1"/>
          <p:nvPr/>
        </p:nvSpPr>
        <p:spPr>
          <a:xfrm>
            <a:off x="378477" y="819150"/>
            <a:ext cx="590326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70AD47"/>
                </a:solidFill>
                <a:effectLst/>
                <a:uLnTx/>
                <a:uFillTx/>
                <a:latin typeface="Arial"/>
                <a:ea typeface="ＭＳ Ｐゴシック" pitchFamily="127" charset="-128"/>
                <a:cs typeface="+mn-cs"/>
              </a:rPr>
              <a:t>Mission: </a:t>
            </a:r>
            <a:endParaRPr kumimoji="0" lang="en-US" sz="3200" b="0" i="0" u="none" strike="noStrike" kern="1200" cap="none" spc="0" normalizeH="0" baseline="0" noProof="0" dirty="0">
              <a:ln>
                <a:noFill/>
              </a:ln>
              <a:solidFill>
                <a:srgbClr val="70AD47"/>
              </a:solidFill>
              <a:effectLst/>
              <a:uLnTx/>
              <a:uFillTx/>
              <a:latin typeface="Arial"/>
              <a:ea typeface="ＭＳ Ｐゴシック" pitchFamily="12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rPr>
              <a:t>Dedicated to optimizing the health </a:t>
            </a:r>
            <a:r>
              <a:rPr kumimoji="0" lang="en-US" sz="1800" b="0" i="0" u="none" strike="noStrike" kern="1200" cap="none" spc="0" normalizeH="0" baseline="0" noProof="0" dirty="0" smtClean="0">
                <a:ln>
                  <a:noFill/>
                </a:ln>
                <a:solidFill>
                  <a:srgbClr val="00539A"/>
                </a:solidFill>
                <a:effectLst/>
                <a:uLnTx/>
                <a:uFillTx/>
                <a:latin typeface="Arial"/>
                <a:ea typeface="ＭＳ Ｐゴシック" pitchFamily="127" charset="-128"/>
                <a:cs typeface="+mn-cs"/>
              </a:rPr>
              <a:t/>
            </a:r>
            <a:br>
              <a:rPr kumimoji="0" lang="en-US" sz="1800" b="0" i="0" u="none" strike="noStrike" kern="1200" cap="none" spc="0" normalizeH="0" baseline="0" noProof="0" dirty="0" smtClean="0">
                <a:ln>
                  <a:noFill/>
                </a:ln>
                <a:solidFill>
                  <a:srgbClr val="00539A"/>
                </a:solidFill>
                <a:effectLst/>
                <a:uLnTx/>
                <a:uFillTx/>
                <a:latin typeface="Arial"/>
                <a:ea typeface="ＭＳ Ｐゴシック" pitchFamily="127" charset="-128"/>
                <a:cs typeface="+mn-cs"/>
              </a:rPr>
            </a:br>
            <a:r>
              <a:rPr kumimoji="0" lang="en-US" sz="1800" b="0" i="0" u="none" strike="noStrike" kern="1200" cap="none" spc="0" normalizeH="0" baseline="0" noProof="0" dirty="0" smtClean="0">
                <a:ln>
                  <a:noFill/>
                </a:ln>
                <a:solidFill>
                  <a:srgbClr val="00539A"/>
                </a:solidFill>
                <a:effectLst/>
                <a:uLnTx/>
                <a:uFillTx/>
                <a:latin typeface="Arial"/>
                <a:ea typeface="ＭＳ Ｐゴシック" pitchFamily="127" charset="-128"/>
                <a:cs typeface="+mn-cs"/>
              </a:rPr>
              <a:t>care </a:t>
            </a:r>
            <a:r>
              <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rPr>
              <a:t>physical </a:t>
            </a:r>
            <a:r>
              <a:rPr kumimoji="0" lang="en-US" sz="1800" b="0" i="0" u="none" strike="noStrike" kern="1200" cap="none" spc="0" normalizeH="0" baseline="0" noProof="0" dirty="0" smtClean="0">
                <a:ln>
                  <a:noFill/>
                </a:ln>
                <a:solidFill>
                  <a:srgbClr val="00539A"/>
                </a:solidFill>
                <a:effectLst/>
                <a:uLnTx/>
                <a:uFillTx/>
                <a:latin typeface="Arial"/>
                <a:ea typeface="ＭＳ Ｐゴシック" pitchFamily="127" charset="-128"/>
                <a:cs typeface="+mn-cs"/>
              </a:rPr>
              <a:t>environment</a:t>
            </a:r>
            <a:endPar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endParaRPr>
          </a:p>
        </p:txBody>
      </p:sp>
      <p:sp>
        <p:nvSpPr>
          <p:cNvPr id="5" name="TextBox 4"/>
          <p:cNvSpPr txBox="1"/>
          <p:nvPr/>
        </p:nvSpPr>
        <p:spPr>
          <a:xfrm>
            <a:off x="378477" y="2051691"/>
            <a:ext cx="4820135"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70AD47"/>
                </a:solidFill>
                <a:effectLst/>
                <a:uLnTx/>
                <a:uFillTx/>
                <a:latin typeface="Arial"/>
                <a:ea typeface="ＭＳ Ｐゴシック" pitchFamily="127" charset="-128"/>
                <a:cs typeface="+mn-cs"/>
              </a:rPr>
              <a:t>Vision: </a:t>
            </a:r>
            <a:endParaRPr kumimoji="0" lang="en-US" sz="3200" b="0" i="0" u="none" strike="noStrike" kern="1200" cap="none" spc="0" normalizeH="0" baseline="0" noProof="0" dirty="0">
              <a:ln>
                <a:noFill/>
              </a:ln>
              <a:solidFill>
                <a:srgbClr val="70AD47"/>
              </a:solidFill>
              <a:effectLst/>
              <a:uLnTx/>
              <a:uFillTx/>
              <a:latin typeface="Arial"/>
              <a:ea typeface="ＭＳ Ｐゴシック" pitchFamily="127" charset="-128"/>
              <a:cs typeface="+mn-cs"/>
            </a:endParaRPr>
          </a:p>
          <a:p>
            <a:pPr lvl="0">
              <a:defRPr/>
            </a:pPr>
            <a:r>
              <a:rPr lang="en-US" dirty="0">
                <a:solidFill>
                  <a:srgbClr val="00539A"/>
                </a:solidFill>
              </a:rPr>
              <a:t>To engage stakeholders in the creation of health care environments that are optimal for </a:t>
            </a:r>
            <a:r>
              <a:rPr lang="en-US" dirty="0" smtClean="0">
                <a:solidFill>
                  <a:srgbClr val="00539A"/>
                </a:solidFill>
              </a:rPr>
              <a:t>healing.</a:t>
            </a:r>
            <a:endPar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endParaRPr>
          </a:p>
        </p:txBody>
      </p:sp>
      <p:sp>
        <p:nvSpPr>
          <p:cNvPr id="6" name="TextBox 5"/>
          <p:cNvSpPr txBox="1"/>
          <p:nvPr/>
        </p:nvSpPr>
        <p:spPr>
          <a:xfrm>
            <a:off x="361853" y="3486150"/>
            <a:ext cx="3905348"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70AD47"/>
                </a:solidFill>
                <a:effectLst/>
                <a:uLnTx/>
                <a:uFillTx/>
                <a:latin typeface="Arial"/>
                <a:ea typeface="ＭＳ Ｐゴシック" pitchFamily="127" charset="-128"/>
                <a:cs typeface="+mn-cs"/>
              </a:rPr>
              <a:t>Values: </a:t>
            </a:r>
            <a:endParaRPr kumimoji="0" lang="en-US" sz="3200" b="0" i="0" u="none" strike="noStrike" kern="1200" cap="none" spc="0" normalizeH="0" baseline="0" noProof="0" dirty="0">
              <a:ln>
                <a:noFill/>
              </a:ln>
              <a:solidFill>
                <a:srgbClr val="70AD47"/>
              </a:solidFill>
              <a:effectLst/>
              <a:uLnTx/>
              <a:uFillTx/>
              <a:latin typeface="Arial"/>
              <a:ea typeface="ＭＳ Ｐゴシック" pitchFamily="127"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539A"/>
                </a:solidFill>
                <a:effectLst/>
                <a:uLnTx/>
                <a:uFillTx/>
                <a:latin typeface="Arial" pitchFamily="127" charset="0"/>
                <a:ea typeface="ＭＳ Ｐゴシック" pitchFamily="127" charset="-128"/>
              </a:rPr>
              <a:t>Integrity, Innovation, Fellowship, </a:t>
            </a:r>
            <a:br>
              <a:rPr kumimoji="0" lang="en-US" sz="1800" b="0" i="0" u="none" strike="noStrike" kern="1200" cap="none" spc="0" normalizeH="0" baseline="0" noProof="0" dirty="0" smtClean="0">
                <a:ln>
                  <a:noFill/>
                </a:ln>
                <a:solidFill>
                  <a:srgbClr val="00539A"/>
                </a:solidFill>
                <a:effectLst/>
                <a:uLnTx/>
                <a:uFillTx/>
                <a:latin typeface="Arial" pitchFamily="127" charset="0"/>
                <a:ea typeface="ＭＳ Ｐゴシック" pitchFamily="127" charset="-128"/>
              </a:rPr>
            </a:br>
            <a:r>
              <a:rPr kumimoji="0" lang="en-US" sz="1800" b="0" i="0" u="none" strike="noStrike" kern="1200" cap="none" spc="0" normalizeH="0" baseline="0" noProof="0" dirty="0" smtClean="0">
                <a:ln>
                  <a:noFill/>
                </a:ln>
                <a:solidFill>
                  <a:srgbClr val="00539A"/>
                </a:solidFill>
                <a:effectLst/>
                <a:uLnTx/>
                <a:uFillTx/>
                <a:latin typeface="Arial" pitchFamily="127" charset="0"/>
                <a:ea typeface="ＭＳ Ｐゴシック" pitchFamily="127" charset="-128"/>
              </a:rPr>
              <a:t>and Stewardship</a:t>
            </a:r>
            <a:endParaRPr kumimoji="0" lang="en-US" sz="1800" b="0" i="0" u="none" strike="noStrike" kern="1200" cap="none" spc="0" normalizeH="0" baseline="0" noProof="0" dirty="0">
              <a:ln>
                <a:noFill/>
              </a:ln>
              <a:solidFill>
                <a:srgbClr val="00539A"/>
              </a:solidFill>
              <a:effectLst/>
              <a:uLnTx/>
              <a:uFillTx/>
              <a:latin typeface="Arial"/>
              <a:ea typeface="ＭＳ Ｐゴシック" pitchFamily="127" charset="-128"/>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612" y="1271792"/>
            <a:ext cx="1466030" cy="14660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271792"/>
            <a:ext cx="2196848" cy="14660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7922" y="2871368"/>
            <a:ext cx="2199595" cy="146603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2618" y="2871368"/>
            <a:ext cx="1466030" cy="1466030"/>
          </a:xfrm>
          <a:prstGeom prst="rect">
            <a:avLst/>
          </a:prstGeom>
        </p:spPr>
      </p:pic>
    </p:spTree>
    <p:extLst>
      <p:ext uri="{BB962C8B-B14F-4D97-AF65-F5344CB8AC3E}">
        <p14:creationId xmlns:p14="http://schemas.microsoft.com/office/powerpoint/2010/main" val="145575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ASHE help me in my career?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Tree>
    <p:extLst>
      <p:ext uri="{BB962C8B-B14F-4D97-AF65-F5344CB8AC3E}">
        <p14:creationId xmlns:p14="http://schemas.microsoft.com/office/powerpoint/2010/main" val="29218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and Standards Resources</a:t>
            </a:r>
            <a:endParaRPr lang="en-US" dirty="0"/>
          </a:p>
        </p:txBody>
      </p:sp>
      <p:sp>
        <p:nvSpPr>
          <p:cNvPr id="4" name="Content Placeholder 2"/>
          <p:cNvSpPr txBox="1">
            <a:spLocks/>
          </p:cNvSpPr>
          <p:nvPr/>
        </p:nvSpPr>
        <p:spPr>
          <a:xfrm>
            <a:off x="533401" y="895350"/>
            <a:ext cx="5867400" cy="3314325"/>
          </a:xfrm>
          <a:prstGeom prst="rect">
            <a:avLst/>
          </a:prstGeom>
        </p:spPr>
        <p:txBody>
          <a:bodyPr>
            <a:normAutofit/>
          </a:bodyPr>
          <a:lst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Latest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3"/>
              </a:rPr>
              <a:t>CMS Conditions of Participation </a:t>
            </a: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changes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Resources: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4"/>
              </a:rPr>
              <a:t>Tools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5"/>
              </a:rPr>
              <a:t>Monographs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and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6"/>
              </a:rPr>
              <a:t>publications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7"/>
              </a:rPr>
              <a:t>Education programs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Get answers: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8"/>
              </a:rPr>
              <a:t>My ASHE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rPr>
              <a:t> </a:t>
            </a: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online community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27" charset="-128"/>
                <a:cs typeface="Arial" panose="020B0604020202020204" pitchFamily="34" charset="0"/>
                <a:hlinkClick r:id="rId9"/>
              </a:rPr>
              <a:t>Just Ask ASHE </a:t>
            </a: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webinars </a:t>
            </a:r>
            <a:r>
              <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
            </a:r>
            <a:br>
              <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br>
            <a:r>
              <a:rPr kumimoji="0" lang="en-US" sz="1800" b="0" i="0" u="none" strike="noStrike" kern="1200" cap="none" spc="0" normalizeH="0" baseline="0" noProof="0" dirty="0" smtClean="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a:t>
            </a:r>
            <a:r>
              <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cs typeface="Arial" panose="020B0604020202020204" pitchFamily="34" charset="0"/>
              </a:rPr>
              <a:t>live and archived) </a:t>
            </a:r>
          </a:p>
          <a:p>
            <a:pPr marL="742950" marR="0" lvl="1" indent="-285750" algn="l" defTabSz="914400" rtl="0" eaLnBrk="1" fontAlgn="base" latinLnBrk="0" hangingPunct="1">
              <a:lnSpc>
                <a:spcPct val="100000"/>
              </a:lnSpc>
              <a:spcBef>
                <a:spcPct val="20000"/>
              </a:spcBef>
              <a:spcAft>
                <a:spcPct val="0"/>
              </a:spcAft>
              <a:buClrTx/>
              <a:buSzTx/>
              <a:buFont typeface="Arial" pitchFamily="127" charset="0"/>
              <a:buChar char="–"/>
              <a:tabLst/>
              <a:defRPr/>
            </a:pPr>
            <a:endParaRPr kumimoji="0" lang="en-US" sz="2400" b="0" i="0" u="none" strike="noStrike" kern="1200" cap="none" spc="0" normalizeH="0" baseline="0" noProof="0" dirty="0">
              <a:ln>
                <a:noFill/>
              </a:ln>
              <a:solidFill>
                <a:srgbClr val="6F6F6F"/>
              </a:solidFill>
              <a:effectLst/>
              <a:uLnTx/>
              <a:uFillTx/>
              <a:latin typeface="Arial" panose="020B0604020202020204" pitchFamily="34" charset="0"/>
              <a:ea typeface="ＭＳ Ｐゴシック" pitchFamily="127" charset="-128"/>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8799" y="1276350"/>
            <a:ext cx="2988103" cy="1959864"/>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03222" y="2911602"/>
            <a:ext cx="2751795" cy="1868424"/>
          </a:xfrm>
          <a:prstGeom prst="rect">
            <a:avLst/>
          </a:prstGeom>
        </p:spPr>
      </p:pic>
    </p:spTree>
    <p:extLst>
      <p:ext uri="{BB962C8B-B14F-4D97-AF65-F5344CB8AC3E}">
        <p14:creationId xmlns:p14="http://schemas.microsoft.com/office/powerpoint/2010/main" val="287872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ASHE’s </a:t>
            </a:r>
            <a:r>
              <a:rPr lang="en-US" i="1" dirty="0" smtClean="0"/>
              <a:t>Health Facilities Management</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71550"/>
            <a:ext cx="2579298" cy="3505200"/>
          </a:xfrm>
          <a:prstGeom prst="rect">
            <a:avLst/>
          </a:prstGeom>
          <a:effectLst>
            <a:outerShdw blurRad="50800" dist="38100" dir="8100000" algn="tr" rotWithShape="0">
              <a:prstClr val="black">
                <a:alpha val="40000"/>
              </a:prstClr>
            </a:outerShdw>
          </a:effectLst>
        </p:spPr>
      </p:pic>
      <p:sp>
        <p:nvSpPr>
          <p:cNvPr id="5" name="Text Placeholder 2"/>
          <p:cNvSpPr txBox="1">
            <a:spLocks/>
          </p:cNvSpPr>
          <p:nvPr/>
        </p:nvSpPr>
        <p:spPr>
          <a:xfrm>
            <a:off x="3733800" y="1504950"/>
            <a:ext cx="4400896" cy="22073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None/>
              <a:defRPr sz="2800" kern="1200">
                <a:solidFill>
                  <a:srgbClr val="0053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3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3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3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539A"/>
                </a:solidFill>
                <a:effectLst/>
                <a:uLnTx/>
                <a:uFillTx/>
                <a:latin typeface="Arial"/>
                <a:ea typeface="+mn-ea"/>
                <a:cs typeface="+mn-cs"/>
              </a:rPr>
              <a:t>Streamlined communications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539A"/>
                </a:solidFill>
                <a:effectLst/>
                <a:uLnTx/>
                <a:uFillTx/>
                <a:latin typeface="Arial"/>
                <a:ea typeface="+mn-ea"/>
                <a:cs typeface="+mn-cs"/>
              </a:rPr>
              <a:t>Additional CEUs for members </a:t>
            </a:r>
            <a:br>
              <a:rPr kumimoji="0" lang="en-US" sz="2000" b="0" i="0" u="none" strike="noStrike" kern="1200" cap="none" spc="0" normalizeH="0" baseline="0" noProof="0" dirty="0" smtClean="0">
                <a:ln>
                  <a:noFill/>
                </a:ln>
                <a:solidFill>
                  <a:srgbClr val="00539A"/>
                </a:solidFill>
                <a:effectLst/>
                <a:uLnTx/>
                <a:uFillTx/>
                <a:latin typeface="Arial"/>
                <a:ea typeface="+mn-ea"/>
                <a:cs typeface="+mn-cs"/>
              </a:rPr>
            </a:br>
            <a:r>
              <a:rPr kumimoji="0" lang="en-US" sz="2000" b="0" i="0" u="none" strike="noStrike" kern="1200" cap="none" spc="0" normalizeH="0" baseline="0" noProof="0" dirty="0" smtClean="0">
                <a:ln>
                  <a:noFill/>
                </a:ln>
                <a:solidFill>
                  <a:srgbClr val="00539A"/>
                </a:solidFill>
                <a:effectLst/>
                <a:uLnTx/>
                <a:uFillTx/>
                <a:latin typeface="Arial"/>
                <a:ea typeface="+mn-ea"/>
                <a:cs typeface="+mn-cs"/>
              </a:rPr>
              <a:t>(10 issues per year vs. 4 issues!)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539A"/>
                </a:solidFill>
                <a:effectLst/>
                <a:uLnTx/>
                <a:uFillTx/>
                <a:latin typeface="Arial"/>
                <a:ea typeface="+mn-ea"/>
                <a:cs typeface="+mn-cs"/>
              </a:rPr>
              <a:t>Greater awareness of ASHE </a:t>
            </a:r>
            <a:br>
              <a:rPr kumimoji="0" lang="en-US" sz="2000" b="0" i="0" u="none" strike="noStrike" kern="1200" cap="none" spc="0" normalizeH="0" baseline="0" noProof="0" dirty="0" smtClean="0">
                <a:ln>
                  <a:noFill/>
                </a:ln>
                <a:solidFill>
                  <a:srgbClr val="00539A"/>
                </a:solidFill>
                <a:effectLst/>
                <a:uLnTx/>
                <a:uFillTx/>
                <a:latin typeface="Arial"/>
                <a:ea typeface="+mn-ea"/>
                <a:cs typeface="+mn-cs"/>
              </a:rPr>
            </a:br>
            <a:r>
              <a:rPr kumimoji="0" lang="en-US" sz="2000" b="0" i="0" u="none" strike="noStrike" kern="1200" cap="none" spc="0" normalizeH="0" baseline="0" noProof="0" dirty="0" smtClean="0">
                <a:ln>
                  <a:noFill/>
                </a:ln>
                <a:solidFill>
                  <a:srgbClr val="00539A"/>
                </a:solidFill>
                <a:effectLst/>
                <a:uLnTx/>
                <a:uFillTx/>
                <a:latin typeface="Arial"/>
                <a:ea typeface="+mn-ea"/>
                <a:cs typeface="+mn-cs"/>
              </a:rPr>
              <a:t>members-only resources</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00539A"/>
              </a:solidFill>
              <a:effectLst/>
              <a:uLnTx/>
              <a:uFillTx/>
              <a:latin typeface="Arial"/>
              <a:ea typeface="+mn-ea"/>
              <a:cs typeface="+mn-cs"/>
            </a:endParaRPr>
          </a:p>
        </p:txBody>
      </p:sp>
    </p:spTree>
    <p:extLst>
      <p:ext uri="{BB962C8B-B14F-4D97-AF65-F5344CB8AC3E}">
        <p14:creationId xmlns:p14="http://schemas.microsoft.com/office/powerpoint/2010/main" val="4032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 Education Programs</a:t>
            </a:r>
          </a:p>
        </p:txBody>
      </p:sp>
      <p:sp>
        <p:nvSpPr>
          <p:cNvPr id="4" name="TextBox 3"/>
          <p:cNvSpPr txBox="1"/>
          <p:nvPr/>
        </p:nvSpPr>
        <p:spPr>
          <a:xfrm>
            <a:off x="441960" y="1051560"/>
            <a:ext cx="3758541" cy="286232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72C4">
                    <a:lumMod val="50000"/>
                  </a:srgbClr>
                </a:solidFill>
                <a:effectLst/>
                <a:uLnTx/>
                <a:uFillTx/>
                <a:latin typeface="Arial"/>
                <a:ea typeface="ＭＳ Ｐゴシック" pitchFamily="127" charset="-128"/>
                <a:cs typeface="+mn-cs"/>
              </a:rPr>
              <a:t>LEARN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2D050"/>
                </a:solidFill>
                <a:effectLst/>
                <a:uLnTx/>
                <a:uFillTx/>
                <a:latin typeface="Arial"/>
                <a:ea typeface="ＭＳ Ｐゴシック" pitchFamily="127" charset="-128"/>
                <a:cs typeface="+mn-cs"/>
              </a:rPr>
              <a:t>ENGAGE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539A">
                    <a:lumMod val="60000"/>
                    <a:lumOff val="40000"/>
                  </a:srgbClr>
                </a:solidFill>
                <a:effectLst/>
                <a:uLnTx/>
                <a:uFillTx/>
                <a:latin typeface="Arial"/>
                <a:ea typeface="ＭＳ Ｐゴシック" pitchFamily="127" charset="-128"/>
                <a:cs typeface="+mn-cs"/>
              </a:rPr>
              <a:t>GROW</a:t>
            </a:r>
            <a:endParaRPr kumimoji="0" lang="en-US" sz="6000" b="1" i="0" u="none" strike="noStrike" kern="1200" cap="none" spc="0" normalizeH="0" baseline="0" noProof="0" dirty="0">
              <a:ln>
                <a:noFill/>
              </a:ln>
              <a:solidFill>
                <a:srgbClr val="00539A">
                  <a:lumMod val="60000"/>
                  <a:lumOff val="40000"/>
                </a:srgbClr>
              </a:solidFill>
              <a:effectLst/>
              <a:uLnTx/>
              <a:uFillTx/>
              <a:latin typeface="Arial"/>
              <a:ea typeface="ＭＳ Ｐゴシック" pitchFamily="127" charset="-128"/>
              <a:cs typeface="+mn-cs"/>
            </a:endParaRPr>
          </a:p>
        </p:txBody>
      </p:sp>
      <p:sp>
        <p:nvSpPr>
          <p:cNvPr id="5" name="Text Placeholder 1"/>
          <p:cNvSpPr>
            <a:spLocks noGrp="1"/>
          </p:cNvSpPr>
          <p:nvPr>
            <p:ph type="body" sz="quarter" idx="4294967295"/>
          </p:nvPr>
        </p:nvSpPr>
        <p:spPr>
          <a:xfrm>
            <a:off x="4563687" y="1009414"/>
            <a:ext cx="4226132" cy="3267635"/>
          </a:xfrm>
        </p:spPr>
        <p:txBody>
          <a:bodyPr/>
          <a:lstStyle/>
          <a:p>
            <a:pPr marL="0" indent="0">
              <a:buNone/>
            </a:pPr>
            <a:r>
              <a:rPr lang="en-US" sz="2000" dirty="0" smtClean="0">
                <a:solidFill>
                  <a:schemeClr val="tx2"/>
                </a:solidFill>
              </a:rPr>
              <a:t>Education tailored for various audiences:</a:t>
            </a:r>
          </a:p>
          <a:p>
            <a:pPr>
              <a:buFont typeface="Arial" panose="020B0604020202020204" pitchFamily="34" charset="0"/>
              <a:buChar char="•"/>
            </a:pPr>
            <a:r>
              <a:rPr lang="en-US" sz="2000" dirty="0" smtClean="0">
                <a:solidFill>
                  <a:schemeClr val="tx2"/>
                </a:solidFill>
              </a:rPr>
              <a:t>Facility managers</a:t>
            </a:r>
          </a:p>
          <a:p>
            <a:pPr>
              <a:buFont typeface="Arial" panose="020B0604020202020204" pitchFamily="34" charset="0"/>
              <a:buChar char="•"/>
            </a:pPr>
            <a:r>
              <a:rPr lang="en-US" sz="2000" dirty="0" smtClean="0">
                <a:solidFill>
                  <a:schemeClr val="tx2"/>
                </a:solidFill>
              </a:rPr>
              <a:t>Engineering professionals</a:t>
            </a:r>
          </a:p>
          <a:p>
            <a:pPr>
              <a:buFont typeface="Arial" panose="020B0604020202020204" pitchFamily="34" charset="0"/>
              <a:buChar char="•"/>
            </a:pPr>
            <a:r>
              <a:rPr lang="en-US" sz="2000" dirty="0" smtClean="0">
                <a:solidFill>
                  <a:schemeClr val="tx2"/>
                </a:solidFill>
              </a:rPr>
              <a:t>Architects and planners</a:t>
            </a:r>
          </a:p>
          <a:p>
            <a:pPr>
              <a:buFont typeface="Arial" panose="020B0604020202020204" pitchFamily="34" charset="0"/>
              <a:buChar char="•"/>
            </a:pPr>
            <a:r>
              <a:rPr lang="en-US" sz="2000" dirty="0" smtClean="0">
                <a:solidFill>
                  <a:schemeClr val="tx2"/>
                </a:solidFill>
              </a:rPr>
              <a:t>Project managers</a:t>
            </a:r>
          </a:p>
          <a:p>
            <a:pPr>
              <a:buFont typeface="Arial" panose="020B0604020202020204" pitchFamily="34" charset="0"/>
              <a:buChar char="•"/>
            </a:pPr>
            <a:r>
              <a:rPr lang="en-US" sz="2000" dirty="0" smtClean="0">
                <a:solidFill>
                  <a:schemeClr val="tx2"/>
                </a:solidFill>
              </a:rPr>
              <a:t>Contractors</a:t>
            </a:r>
          </a:p>
          <a:p>
            <a:pPr>
              <a:buFont typeface="Arial" panose="020B0604020202020204" pitchFamily="34" charset="0"/>
              <a:buChar char="•"/>
            </a:pPr>
            <a:r>
              <a:rPr lang="en-US" sz="2000" dirty="0" smtClean="0">
                <a:solidFill>
                  <a:schemeClr val="tx2"/>
                </a:solidFill>
              </a:rPr>
              <a:t>Compliance managers </a:t>
            </a:r>
          </a:p>
          <a:p>
            <a:pPr>
              <a:buFont typeface="Arial" panose="020B0604020202020204" pitchFamily="34" charset="0"/>
              <a:buChar char="•"/>
            </a:pPr>
            <a:r>
              <a:rPr lang="en-US" sz="2000" dirty="0" smtClean="0">
                <a:solidFill>
                  <a:schemeClr val="tx2"/>
                </a:solidFill>
              </a:rPr>
              <a:t>And more</a:t>
            </a:r>
            <a:endParaRPr lang="en-US" sz="2000" dirty="0">
              <a:solidFill>
                <a:schemeClr val="tx2"/>
              </a:solidFill>
            </a:endParaRPr>
          </a:p>
        </p:txBody>
      </p:sp>
      <p:sp>
        <p:nvSpPr>
          <p:cNvPr id="7" name="Rounded Rectangle 6"/>
          <p:cNvSpPr/>
          <p:nvPr/>
        </p:nvSpPr>
        <p:spPr>
          <a:xfrm>
            <a:off x="1089510" y="4076994"/>
            <a:ext cx="2816670" cy="431501"/>
          </a:xfrm>
          <a:prstGeom prst="roundRect">
            <a:avLst/>
          </a:prstGeom>
          <a:solidFill>
            <a:srgbClr val="00539A"/>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ＭＳ Ｐゴシック" pitchFamily="127" charset="-128"/>
              <a:cs typeface="+mn-cs"/>
            </a:endParaRPr>
          </a:p>
        </p:txBody>
      </p:sp>
      <p:sp>
        <p:nvSpPr>
          <p:cNvPr id="8" name="TextBox 7"/>
          <p:cNvSpPr txBox="1"/>
          <p:nvPr/>
        </p:nvSpPr>
        <p:spPr>
          <a:xfrm>
            <a:off x="1089511" y="4076994"/>
            <a:ext cx="28166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rPr>
              <a:t>ashe.org/education</a:t>
            </a:r>
            <a:endParaRPr kumimoji="0" lang="en-US" sz="1400" b="1" i="0" u="none" strike="noStrike" kern="1200" cap="none" spc="0" normalizeH="0" baseline="0" noProof="0" dirty="0" smtClean="0">
              <a:ln>
                <a:noFill/>
              </a:ln>
              <a:solidFill>
                <a:srgbClr val="FFFFFF"/>
              </a:solidFill>
              <a:effectLst/>
              <a:uLnTx/>
              <a:uFillTx/>
              <a:latin typeface="Arial"/>
              <a:ea typeface="ＭＳ Ｐゴシック" pitchFamily="127" charset="-128"/>
              <a:cs typeface="+mn-cs"/>
            </a:endParaRPr>
          </a:p>
        </p:txBody>
      </p:sp>
    </p:spTree>
    <p:extLst>
      <p:ext uri="{BB962C8B-B14F-4D97-AF65-F5344CB8AC3E}">
        <p14:creationId xmlns:p14="http://schemas.microsoft.com/office/powerpoint/2010/main" val="185923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Education Programs Released in 2018</a:t>
            </a:r>
            <a:endParaRPr lang="en-US" dirty="0"/>
          </a:p>
        </p:txBody>
      </p:sp>
      <p:sp>
        <p:nvSpPr>
          <p:cNvPr id="3" name="Text Placeholder 2"/>
          <p:cNvSpPr>
            <a:spLocks noGrp="1"/>
          </p:cNvSpPr>
          <p:nvPr>
            <p:ph type="body" sz="quarter" idx="11"/>
          </p:nvPr>
        </p:nvSpPr>
        <p:spPr>
          <a:xfrm>
            <a:off x="304800" y="895349"/>
            <a:ext cx="4419600" cy="3733800"/>
          </a:xfrm>
        </p:spPr>
        <p:txBody>
          <a:bodyPr/>
          <a:lstStyle/>
          <a:p>
            <a:r>
              <a:rPr lang="en-US" dirty="0"/>
              <a:t>Medical Gas Cylinder Storage </a:t>
            </a:r>
            <a:r>
              <a:rPr lang="en-US" dirty="0" smtClean="0"/>
              <a:t/>
            </a:r>
            <a:br>
              <a:rPr lang="en-US" dirty="0" smtClean="0"/>
            </a:br>
            <a:r>
              <a:rPr lang="en-US" dirty="0" smtClean="0"/>
              <a:t>e-Learning Course | </a:t>
            </a:r>
            <a:r>
              <a:rPr lang="en-US" b="1" dirty="0" smtClean="0"/>
              <a:t>ashe.org/</a:t>
            </a:r>
            <a:r>
              <a:rPr lang="en-US" b="1" dirty="0" err="1" smtClean="0"/>
              <a:t>medgas</a:t>
            </a:r>
            <a:r>
              <a:rPr lang="en-US" b="1" dirty="0" smtClean="0"/>
              <a:t/>
            </a:r>
            <a:br>
              <a:rPr lang="en-US" b="1" dirty="0" smtClean="0"/>
            </a:br>
            <a:endParaRPr lang="en-US" b="1" dirty="0" smtClean="0"/>
          </a:p>
          <a:p>
            <a:r>
              <a:rPr lang="en-US" dirty="0"/>
              <a:t>Door Inspection and Maintenance </a:t>
            </a:r>
            <a:r>
              <a:rPr lang="en-US" dirty="0" smtClean="0"/>
              <a:t>Workshop | </a:t>
            </a:r>
            <a:r>
              <a:rPr lang="en-US" b="1" dirty="0" smtClean="0"/>
              <a:t>ashe.org/doors</a:t>
            </a:r>
            <a:br>
              <a:rPr lang="en-US" b="1" dirty="0" smtClean="0"/>
            </a:br>
            <a:endParaRPr lang="en-US" b="1" dirty="0" smtClean="0"/>
          </a:p>
          <a:p>
            <a:r>
              <a:rPr lang="en-US" dirty="0"/>
              <a:t>Ventilation of Health Care Facilities: Complying with ASHRAE Standard </a:t>
            </a:r>
            <a:r>
              <a:rPr lang="en-US" dirty="0" smtClean="0"/>
              <a:t>170 | </a:t>
            </a:r>
            <a:r>
              <a:rPr lang="en-US" b="1" dirty="0" smtClean="0"/>
              <a:t>ashe.org/ventilation</a:t>
            </a:r>
            <a:br>
              <a:rPr lang="en-US" b="1" dirty="0" smtClean="0"/>
            </a:br>
            <a:endParaRPr lang="en-US" b="1" dirty="0" smtClean="0"/>
          </a:p>
          <a:p>
            <a:r>
              <a:rPr lang="en-US" dirty="0" smtClean="0"/>
              <a:t>Physical Environment Survey Readiness Program | </a:t>
            </a:r>
            <a:r>
              <a:rPr lang="en-US" b="1" dirty="0" smtClean="0"/>
              <a:t>ashe.org/</a:t>
            </a:r>
            <a:r>
              <a:rPr lang="en-US" b="1" dirty="0" err="1" smtClean="0"/>
              <a:t>surveyready</a:t>
            </a:r>
            <a:endParaRPr lang="en-US" b="1"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527" y="1416666"/>
            <a:ext cx="4039275" cy="2691167"/>
          </a:xfrm>
          <a:prstGeom prst="rect">
            <a:avLst/>
          </a:prstGeom>
        </p:spPr>
      </p:pic>
    </p:spTree>
    <p:extLst>
      <p:ext uri="{BB962C8B-B14F-4D97-AF65-F5344CB8AC3E}">
        <p14:creationId xmlns:p14="http://schemas.microsoft.com/office/powerpoint/2010/main" val="2560749849"/>
      </p:ext>
    </p:extLst>
  </p:cSld>
  <p:clrMapOvr>
    <a:masterClrMapping/>
  </p:clrMapOvr>
</p:sld>
</file>

<file path=ppt/theme/theme1.xml><?xml version="1.0" encoding="utf-8"?>
<a:theme xmlns:a="http://schemas.openxmlformats.org/drawingml/2006/main" name="ASHE_PPTtemplate_ASHEonlyversion_Final_16-9-TEMPLAT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ASHE_PPTtemplate_ASHEonlyversion_Final_16-9-TEMPLATE</Template>
  <TotalTime>316</TotalTime>
  <Words>2714</Words>
  <Application>Microsoft Office PowerPoint</Application>
  <PresentationFormat>On-screen Show (16:9)</PresentationFormat>
  <Paragraphs>298</Paragraphs>
  <Slides>38</Slides>
  <Notes>24</Notes>
  <HiddenSlides>0</HiddenSlides>
  <MMClips>0</MMClips>
  <ScaleCrop>false</ScaleCrop>
  <HeadingPairs>
    <vt:vector size="4" baseType="variant">
      <vt:variant>
        <vt:lpstr>Theme</vt:lpstr>
      </vt:variant>
      <vt:variant>
        <vt:i4>12</vt:i4>
      </vt:variant>
      <vt:variant>
        <vt:lpstr>Slide Titles</vt:lpstr>
      </vt:variant>
      <vt:variant>
        <vt:i4>38</vt:i4>
      </vt:variant>
    </vt:vector>
  </HeadingPairs>
  <TitlesOfParts>
    <vt:vector size="50" baseType="lpstr">
      <vt:lpstr>ASHE_PPTtemplate_ASHEonlyversion_Final_16-9-TEMPLATE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2019 ASHE Update</vt:lpstr>
      <vt:lpstr>Rick McGuffey </vt:lpstr>
      <vt:lpstr>The American Society for Health Care Engineering (ASHE)</vt:lpstr>
      <vt:lpstr>ASHE Mission, Vision, and Values</vt:lpstr>
      <vt:lpstr>How can ASHE help me in my career?</vt:lpstr>
      <vt:lpstr>Codes and Standards Resources</vt:lpstr>
      <vt:lpstr>ASHE’s Health Facilities Management</vt:lpstr>
      <vt:lpstr>ASHE Education Programs</vt:lpstr>
      <vt:lpstr>NEW Education Programs Released in 2018</vt:lpstr>
      <vt:lpstr>Certification Information </vt:lpstr>
      <vt:lpstr>New ASHE Healthcare Worker Certification Program for 2018</vt:lpstr>
      <vt:lpstr>ASHE Energy to Care Program</vt:lpstr>
      <vt:lpstr>Sustainability Resources</vt:lpstr>
      <vt:lpstr>What is Energy to Care?</vt:lpstr>
      <vt:lpstr>Why Should I Participate?</vt:lpstr>
      <vt:lpstr>Current Energy to Care Participation</vt:lpstr>
      <vt:lpstr>Financial - Total Program Savings</vt:lpstr>
      <vt:lpstr>Energy to Care Product Line – Bringing Value</vt:lpstr>
      <vt:lpstr>1. Energy to Care Dashboard Tool</vt:lpstr>
      <vt:lpstr>2. Energy to Care – Educational Resources</vt:lpstr>
      <vt:lpstr>3. Energy to Care Treasure Hunt</vt:lpstr>
      <vt:lpstr>Key Learning Objectives</vt:lpstr>
      <vt:lpstr>4. Energy to Care Awards Program</vt:lpstr>
      <vt:lpstr>ASHE Strategic Plan</vt:lpstr>
      <vt:lpstr>Strategic Planning</vt:lpstr>
      <vt:lpstr>Evolution of the Strategic Imperatives</vt:lpstr>
      <vt:lpstr>ASHE Strategic Imperatives</vt:lpstr>
      <vt:lpstr>Influencing Related Organizations </vt:lpstr>
      <vt:lpstr>Career Development</vt:lpstr>
      <vt:lpstr>Career Development Resources</vt:lpstr>
      <vt:lpstr>NEW! Career Map Self-Assessment Tool</vt:lpstr>
      <vt:lpstr>Members-Only Online Community</vt:lpstr>
      <vt:lpstr>FREE Monograph Downloads</vt:lpstr>
      <vt:lpstr>Where can I find  additional information?</vt:lpstr>
      <vt:lpstr>ASHE Conferences</vt:lpstr>
      <vt:lpstr>ASHE’s On Demand Library</vt:lpstr>
      <vt:lpstr>Get involved with ASHE</vt:lpstr>
      <vt:lpstr>Questions?</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Patsey, Rachelle</dc:creator>
  <cp:lastModifiedBy>Mcguffey,Rick</cp:lastModifiedBy>
  <cp:revision>45</cp:revision>
  <dcterms:created xsi:type="dcterms:W3CDTF">2017-06-05T19:11:02Z</dcterms:created>
  <dcterms:modified xsi:type="dcterms:W3CDTF">2019-05-02T16:53:57Z</dcterms:modified>
</cp:coreProperties>
</file>